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Lst>
  <p:notesMasterIdLst>
    <p:notesMasterId r:id="rId30"/>
  </p:notesMasterIdLst>
  <p:handoutMasterIdLst>
    <p:handoutMasterId r:id="rId31"/>
  </p:handoutMasterIdLst>
  <p:sldIdLst>
    <p:sldId id="2076138262" r:id="rId5"/>
    <p:sldId id="2076138503" r:id="rId6"/>
    <p:sldId id="2076138506" r:id="rId7"/>
    <p:sldId id="2076138507" r:id="rId8"/>
    <p:sldId id="2076138508" r:id="rId9"/>
    <p:sldId id="2076138496" r:id="rId10"/>
    <p:sldId id="2076138509" r:id="rId11"/>
    <p:sldId id="2076138510" r:id="rId12"/>
    <p:sldId id="2076138511" r:id="rId13"/>
    <p:sldId id="2076138512" r:id="rId14"/>
    <p:sldId id="2076138513" r:id="rId15"/>
    <p:sldId id="2076138525" r:id="rId16"/>
    <p:sldId id="2076138523" r:id="rId17"/>
    <p:sldId id="2076138514" r:id="rId18"/>
    <p:sldId id="2076138515" r:id="rId19"/>
    <p:sldId id="2076138526" r:id="rId20"/>
    <p:sldId id="2076138518" r:id="rId21"/>
    <p:sldId id="2076138516" r:id="rId22"/>
    <p:sldId id="2076138517" r:id="rId23"/>
    <p:sldId id="2076138519" r:id="rId24"/>
    <p:sldId id="2076138520" r:id="rId25"/>
    <p:sldId id="2076138521" r:id="rId26"/>
    <p:sldId id="2076138481" r:id="rId27"/>
    <p:sldId id="2076138527" r:id="rId28"/>
    <p:sldId id="2076138529" r:id="rId29"/>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FB6EE416-AF16-AF40-804B-633D4962DAEE}">
          <p14:sldIdLst>
            <p14:sldId id="2076138262"/>
            <p14:sldId id="2076138503"/>
            <p14:sldId id="2076138506"/>
            <p14:sldId id="2076138507"/>
            <p14:sldId id="2076138508"/>
            <p14:sldId id="2076138496"/>
            <p14:sldId id="2076138509"/>
            <p14:sldId id="2076138510"/>
            <p14:sldId id="2076138511"/>
            <p14:sldId id="2076138512"/>
            <p14:sldId id="2076138513"/>
            <p14:sldId id="2076138525"/>
            <p14:sldId id="2076138523"/>
            <p14:sldId id="2076138514"/>
            <p14:sldId id="2076138515"/>
            <p14:sldId id="2076138526"/>
            <p14:sldId id="2076138518"/>
            <p14:sldId id="2076138516"/>
            <p14:sldId id="2076138517"/>
            <p14:sldId id="2076138519"/>
            <p14:sldId id="2076138520"/>
            <p14:sldId id="2076138521"/>
            <p14:sldId id="2076138481"/>
            <p14:sldId id="2076138527"/>
            <p14:sldId id="2076138529"/>
          </p14:sldIdLst>
        </p14:section>
      </p14:sectionLst>
    </p:ext>
    <p:ext uri="{EFAFB233-063F-42B5-8137-9DF3F51BA10A}">
      <p15:sldGuideLst xmlns:p15="http://schemas.microsoft.com/office/powerpoint/2012/main">
        <p15:guide id="2" orient="horz" pos="640" userDrawn="1">
          <p15:clr>
            <a:srgbClr val="A4A3A4"/>
          </p15:clr>
        </p15:guide>
        <p15:guide id="3"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AFD8"/>
    <a:srgbClr val="5A81C0"/>
    <a:srgbClr val="C07B94"/>
    <a:srgbClr val="272729"/>
    <a:srgbClr val="6E65D8"/>
    <a:srgbClr val="41C4DB"/>
    <a:srgbClr val="F6C2BD"/>
    <a:srgbClr val="3C3C3C"/>
    <a:srgbClr val="D2855C"/>
    <a:srgbClr val="F5F5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3D169C-9BE5-47DB-BFDA-A196CB59859F}" v="204" dt="2021-11-24T01:54:01.0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636" y="96"/>
      </p:cViewPr>
      <p:guideLst>
        <p:guide orient="horz" pos="64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anren Wang" userId="f2ff8048058978cf" providerId="LiveId" clId="{043D169C-9BE5-47DB-BFDA-A196CB59859F}"/>
    <pc:docChg chg="undo custSel addSld delSld modSld modSection">
      <pc:chgData name="Jianren Wang" userId="f2ff8048058978cf" providerId="LiveId" clId="{043D169C-9BE5-47DB-BFDA-A196CB59859F}" dt="2021-11-24T01:54:01.081" v="264"/>
      <pc:docMkLst>
        <pc:docMk/>
      </pc:docMkLst>
      <pc:sldChg chg="addSp delSp modSp mod">
        <pc:chgData name="Jianren Wang" userId="f2ff8048058978cf" providerId="LiveId" clId="{043D169C-9BE5-47DB-BFDA-A196CB59859F}" dt="2021-11-24T01:39:50.280" v="117" actId="208"/>
        <pc:sldMkLst>
          <pc:docMk/>
          <pc:sldMk cId="1539565407" sldId="2076138481"/>
        </pc:sldMkLst>
        <pc:spChg chg="mod">
          <ac:chgData name="Jianren Wang" userId="f2ff8048058978cf" providerId="LiveId" clId="{043D169C-9BE5-47DB-BFDA-A196CB59859F}" dt="2021-11-24T01:16:48.683" v="39" actId="20577"/>
          <ac:spMkLst>
            <pc:docMk/>
            <pc:sldMk cId="1539565407" sldId="2076138481"/>
            <ac:spMk id="13" creationId="{06206AE1-DE15-4078-874E-B2627C8444F3}"/>
          </ac:spMkLst>
        </pc:spChg>
        <pc:spChg chg="add del mod">
          <ac:chgData name="Jianren Wang" userId="f2ff8048058978cf" providerId="LiveId" clId="{043D169C-9BE5-47DB-BFDA-A196CB59859F}" dt="2021-11-24T01:24:56.768" v="78"/>
          <ac:spMkLst>
            <pc:docMk/>
            <pc:sldMk cId="1539565407" sldId="2076138481"/>
            <ac:spMk id="14" creationId="{5A4DC6D2-B629-4A89-8E66-290EC68F12DE}"/>
          </ac:spMkLst>
        </pc:spChg>
        <pc:spChg chg="add del mod">
          <ac:chgData name="Jianren Wang" userId="f2ff8048058978cf" providerId="LiveId" clId="{043D169C-9BE5-47DB-BFDA-A196CB59859F}" dt="2021-11-24T01:24:56.768" v="78"/>
          <ac:spMkLst>
            <pc:docMk/>
            <pc:sldMk cId="1539565407" sldId="2076138481"/>
            <ac:spMk id="15" creationId="{A8BA4974-B951-4532-BDD1-539D52A8E0CC}"/>
          </ac:spMkLst>
        </pc:spChg>
        <pc:spChg chg="add del mod">
          <ac:chgData name="Jianren Wang" userId="f2ff8048058978cf" providerId="LiveId" clId="{043D169C-9BE5-47DB-BFDA-A196CB59859F}" dt="2021-11-24T01:24:56.768" v="78"/>
          <ac:spMkLst>
            <pc:docMk/>
            <pc:sldMk cId="1539565407" sldId="2076138481"/>
            <ac:spMk id="16" creationId="{D01BC06E-D815-49B8-AEF3-DC4248CB3C2C}"/>
          </ac:spMkLst>
        </pc:spChg>
        <pc:spChg chg="add del mod">
          <ac:chgData name="Jianren Wang" userId="f2ff8048058978cf" providerId="LiveId" clId="{043D169C-9BE5-47DB-BFDA-A196CB59859F}" dt="2021-11-24T01:24:56.768" v="78"/>
          <ac:spMkLst>
            <pc:docMk/>
            <pc:sldMk cId="1539565407" sldId="2076138481"/>
            <ac:spMk id="17" creationId="{38D09857-23AD-427A-A84A-FE916D386A64}"/>
          </ac:spMkLst>
        </pc:spChg>
        <pc:spChg chg="mod">
          <ac:chgData name="Jianren Wang" userId="f2ff8048058978cf" providerId="LiveId" clId="{043D169C-9BE5-47DB-BFDA-A196CB59859F}" dt="2021-11-24T01:39:50.280" v="117" actId="208"/>
          <ac:spMkLst>
            <pc:docMk/>
            <pc:sldMk cId="1539565407" sldId="2076138481"/>
            <ac:spMk id="27" creationId="{E87C7DE6-ED44-48D7-9B75-ACC94599F080}"/>
          </ac:spMkLst>
        </pc:spChg>
        <pc:spChg chg="mod">
          <ac:chgData name="Jianren Wang" userId="f2ff8048058978cf" providerId="LiveId" clId="{043D169C-9BE5-47DB-BFDA-A196CB59859F}" dt="2021-11-24T01:39:50.280" v="117" actId="208"/>
          <ac:spMkLst>
            <pc:docMk/>
            <pc:sldMk cId="1539565407" sldId="2076138481"/>
            <ac:spMk id="28" creationId="{8F0385B9-99DB-4EB2-8F06-F997558DAC41}"/>
          </ac:spMkLst>
        </pc:spChg>
        <pc:spChg chg="mod">
          <ac:chgData name="Jianren Wang" userId="f2ff8048058978cf" providerId="LiveId" clId="{043D169C-9BE5-47DB-BFDA-A196CB59859F}" dt="2021-11-24T01:39:05.459" v="115" actId="2085"/>
          <ac:spMkLst>
            <pc:docMk/>
            <pc:sldMk cId="1539565407" sldId="2076138481"/>
            <ac:spMk id="33" creationId="{4E19C7AB-051F-4C53-A642-7F5A1E80A35D}"/>
          </ac:spMkLst>
        </pc:spChg>
        <pc:grpChg chg="mod">
          <ac:chgData name="Jianren Wang" userId="f2ff8048058978cf" providerId="LiveId" clId="{043D169C-9BE5-47DB-BFDA-A196CB59859F}" dt="2021-11-24T01:39:34.705" v="116" actId="207"/>
          <ac:grpSpMkLst>
            <pc:docMk/>
            <pc:sldMk cId="1539565407" sldId="2076138481"/>
            <ac:grpSpMk id="26" creationId="{EC48722A-D543-455E-9602-51EEC806C326}"/>
          </ac:grpSpMkLst>
        </pc:grpChg>
        <pc:cxnChg chg="mod">
          <ac:chgData name="Jianren Wang" userId="f2ff8048058978cf" providerId="LiveId" clId="{043D169C-9BE5-47DB-BFDA-A196CB59859F}" dt="2021-11-24T01:39:50.280" v="117" actId="208"/>
          <ac:cxnSpMkLst>
            <pc:docMk/>
            <pc:sldMk cId="1539565407" sldId="2076138481"/>
            <ac:cxnSpMk id="30" creationId="{66DD823B-A043-4EE6-9215-5B224156858C}"/>
          </ac:cxnSpMkLst>
        </pc:cxnChg>
        <pc:cxnChg chg="mod">
          <ac:chgData name="Jianren Wang" userId="f2ff8048058978cf" providerId="LiveId" clId="{043D169C-9BE5-47DB-BFDA-A196CB59859F}" dt="2021-11-24T01:39:50.280" v="117" actId="208"/>
          <ac:cxnSpMkLst>
            <pc:docMk/>
            <pc:sldMk cId="1539565407" sldId="2076138481"/>
            <ac:cxnSpMk id="31" creationId="{4C8A7651-115D-4C3D-861C-827CFC0652F9}"/>
          </ac:cxnSpMkLst>
        </pc:cxnChg>
      </pc:sldChg>
      <pc:sldChg chg="del">
        <pc:chgData name="Jianren Wang" userId="f2ff8048058978cf" providerId="LiveId" clId="{043D169C-9BE5-47DB-BFDA-A196CB59859F}" dt="2021-11-24T01:17:01.089" v="40" actId="47"/>
        <pc:sldMkLst>
          <pc:docMk/>
          <pc:sldMk cId="426277260" sldId="2076138501"/>
        </pc:sldMkLst>
      </pc:sldChg>
      <pc:sldChg chg="modSp mod">
        <pc:chgData name="Jianren Wang" userId="f2ff8048058978cf" providerId="LiveId" clId="{043D169C-9BE5-47DB-BFDA-A196CB59859F}" dt="2021-11-24T01:14:11.719" v="31" actId="20577"/>
        <pc:sldMkLst>
          <pc:docMk/>
          <pc:sldMk cId="4280114701" sldId="2076138506"/>
        </pc:sldMkLst>
        <pc:spChg chg="mod">
          <ac:chgData name="Jianren Wang" userId="f2ff8048058978cf" providerId="LiveId" clId="{043D169C-9BE5-47DB-BFDA-A196CB59859F}" dt="2021-11-24T01:14:11.719" v="31" actId="20577"/>
          <ac:spMkLst>
            <pc:docMk/>
            <pc:sldMk cId="4280114701" sldId="2076138506"/>
            <ac:spMk id="10" creationId="{A3570CFD-D792-4568-8C27-E6ADC0F128BF}"/>
          </ac:spMkLst>
        </pc:spChg>
      </pc:sldChg>
      <pc:sldChg chg="modSp">
        <pc:chgData name="Jianren Wang" userId="f2ff8048058978cf" providerId="LiveId" clId="{043D169C-9BE5-47DB-BFDA-A196CB59859F}" dt="2021-11-24T01:03:54.195" v="1" actId="20577"/>
        <pc:sldMkLst>
          <pc:docMk/>
          <pc:sldMk cId="733572994" sldId="2076138508"/>
        </pc:sldMkLst>
        <pc:spChg chg="mod">
          <ac:chgData name="Jianren Wang" userId="f2ff8048058978cf" providerId="LiveId" clId="{043D169C-9BE5-47DB-BFDA-A196CB59859F}" dt="2021-11-24T01:03:54.195" v="1" actId="20577"/>
          <ac:spMkLst>
            <pc:docMk/>
            <pc:sldMk cId="733572994" sldId="2076138508"/>
            <ac:spMk id="15" creationId="{E7B676C3-3109-4FB0-96BD-96EF104F841D}"/>
          </ac:spMkLst>
        </pc:spChg>
      </pc:sldChg>
      <pc:sldChg chg="modAnim">
        <pc:chgData name="Jianren Wang" userId="f2ff8048058978cf" providerId="LiveId" clId="{043D169C-9BE5-47DB-BFDA-A196CB59859F}" dt="2021-11-24T01:15:20.602" v="36"/>
        <pc:sldMkLst>
          <pc:docMk/>
          <pc:sldMk cId="3971279317" sldId="2076138518"/>
        </pc:sldMkLst>
      </pc:sldChg>
      <pc:sldChg chg="addSp delSp modSp mod">
        <pc:chgData name="Jianren Wang" userId="f2ff8048058978cf" providerId="LiveId" clId="{043D169C-9BE5-47DB-BFDA-A196CB59859F}" dt="2021-11-24T01:43:06.999" v="250" actId="732"/>
        <pc:sldMkLst>
          <pc:docMk/>
          <pc:sldMk cId="2379088564" sldId="2076138520"/>
        </pc:sldMkLst>
        <pc:spChg chg="add mod">
          <ac:chgData name="Jianren Wang" userId="f2ff8048058978cf" providerId="LiveId" clId="{043D169C-9BE5-47DB-BFDA-A196CB59859F}" dt="2021-11-24T01:24:26.946" v="75" actId="1076"/>
          <ac:spMkLst>
            <pc:docMk/>
            <pc:sldMk cId="2379088564" sldId="2076138520"/>
            <ac:spMk id="5" creationId="{1ADD0660-3182-49FB-9D9E-48B363CC76DB}"/>
          </ac:spMkLst>
        </pc:spChg>
        <pc:spChg chg="add mod">
          <ac:chgData name="Jianren Wang" userId="f2ff8048058978cf" providerId="LiveId" clId="{043D169C-9BE5-47DB-BFDA-A196CB59859F}" dt="2021-11-24T01:24:26.946" v="75" actId="1076"/>
          <ac:spMkLst>
            <pc:docMk/>
            <pc:sldMk cId="2379088564" sldId="2076138520"/>
            <ac:spMk id="7" creationId="{5A3BD34B-91A4-4136-9A3F-2B5A99A0E643}"/>
          </ac:spMkLst>
        </pc:spChg>
        <pc:spChg chg="add del mod">
          <ac:chgData name="Jianren Wang" userId="f2ff8048058978cf" providerId="LiveId" clId="{043D169C-9BE5-47DB-BFDA-A196CB59859F}" dt="2021-11-24T01:21:25.831" v="63" actId="478"/>
          <ac:spMkLst>
            <pc:docMk/>
            <pc:sldMk cId="2379088564" sldId="2076138520"/>
            <ac:spMk id="8" creationId="{98BA3851-41CE-46A1-A1A8-B97257FE9981}"/>
          </ac:spMkLst>
        </pc:spChg>
        <pc:spChg chg="add del mod">
          <ac:chgData name="Jianren Wang" userId="f2ff8048058978cf" providerId="LiveId" clId="{043D169C-9BE5-47DB-BFDA-A196CB59859F}" dt="2021-11-24T01:21:26.966" v="64" actId="478"/>
          <ac:spMkLst>
            <pc:docMk/>
            <pc:sldMk cId="2379088564" sldId="2076138520"/>
            <ac:spMk id="9" creationId="{23F3A0E8-9FE1-4ED2-A714-9A7079E56CFF}"/>
          </ac:spMkLst>
        </pc:spChg>
        <pc:spChg chg="add mod">
          <ac:chgData name="Jianren Wang" userId="f2ff8048058978cf" providerId="LiveId" clId="{043D169C-9BE5-47DB-BFDA-A196CB59859F}" dt="2021-11-24T01:24:26.946" v="75" actId="1076"/>
          <ac:spMkLst>
            <pc:docMk/>
            <pc:sldMk cId="2379088564" sldId="2076138520"/>
            <ac:spMk id="10" creationId="{66EAC171-D046-436C-AAB9-993D983EF4A3}"/>
          </ac:spMkLst>
        </pc:spChg>
        <pc:spChg chg="add mod">
          <ac:chgData name="Jianren Wang" userId="f2ff8048058978cf" providerId="LiveId" clId="{043D169C-9BE5-47DB-BFDA-A196CB59859F}" dt="2021-11-24T01:24:26.946" v="75" actId="1076"/>
          <ac:spMkLst>
            <pc:docMk/>
            <pc:sldMk cId="2379088564" sldId="2076138520"/>
            <ac:spMk id="11" creationId="{541F0D87-33CB-4464-9429-70947233B4CA}"/>
          </ac:spMkLst>
        </pc:spChg>
        <pc:spChg chg="mod">
          <ac:chgData name="Jianren Wang" userId="f2ff8048058978cf" providerId="LiveId" clId="{043D169C-9BE5-47DB-BFDA-A196CB59859F}" dt="2021-11-24T01:21:46.948" v="69" actId="1076"/>
          <ac:spMkLst>
            <pc:docMk/>
            <pc:sldMk cId="2379088564" sldId="2076138520"/>
            <ac:spMk id="18" creationId="{4730CCAF-27C5-4ECF-B85D-A66E661219DD}"/>
          </ac:spMkLst>
        </pc:spChg>
        <pc:picChg chg="mod modCrop">
          <ac:chgData name="Jianren Wang" userId="f2ff8048058978cf" providerId="LiveId" clId="{043D169C-9BE5-47DB-BFDA-A196CB59859F}" dt="2021-11-24T01:43:06.999" v="250" actId="732"/>
          <ac:picMkLst>
            <pc:docMk/>
            <pc:sldMk cId="2379088564" sldId="2076138520"/>
            <ac:picMk id="4" creationId="{15990F28-137E-4798-8D06-B6664A5B91E3}"/>
          </ac:picMkLst>
        </pc:picChg>
      </pc:sldChg>
      <pc:sldChg chg="addSp modSp mod">
        <pc:chgData name="Jianren Wang" userId="f2ff8048058978cf" providerId="LiveId" clId="{043D169C-9BE5-47DB-BFDA-A196CB59859F}" dt="2021-11-24T01:43:18.843" v="251" actId="732"/>
        <pc:sldMkLst>
          <pc:docMk/>
          <pc:sldMk cId="2030775861" sldId="2076138521"/>
        </pc:sldMkLst>
        <pc:spChg chg="add mod">
          <ac:chgData name="Jianren Wang" userId="f2ff8048058978cf" providerId="LiveId" clId="{043D169C-9BE5-47DB-BFDA-A196CB59859F}" dt="2021-11-24T01:24:38.565" v="76" actId="1076"/>
          <ac:spMkLst>
            <pc:docMk/>
            <pc:sldMk cId="2030775861" sldId="2076138521"/>
            <ac:spMk id="6" creationId="{3DFC4E0B-ADBC-47F6-8A6A-99B2418B0480}"/>
          </ac:spMkLst>
        </pc:spChg>
        <pc:spChg chg="add mod">
          <ac:chgData name="Jianren Wang" userId="f2ff8048058978cf" providerId="LiveId" clId="{043D169C-9BE5-47DB-BFDA-A196CB59859F}" dt="2021-11-24T01:24:38.565" v="76" actId="1076"/>
          <ac:spMkLst>
            <pc:docMk/>
            <pc:sldMk cId="2030775861" sldId="2076138521"/>
            <ac:spMk id="7" creationId="{EDE308D5-2258-419B-8B7F-8DF75B5604CB}"/>
          </ac:spMkLst>
        </pc:spChg>
        <pc:spChg chg="add mod">
          <ac:chgData name="Jianren Wang" userId="f2ff8048058978cf" providerId="LiveId" clId="{043D169C-9BE5-47DB-BFDA-A196CB59859F}" dt="2021-11-24T01:24:38.565" v="76" actId="1076"/>
          <ac:spMkLst>
            <pc:docMk/>
            <pc:sldMk cId="2030775861" sldId="2076138521"/>
            <ac:spMk id="8" creationId="{14795669-2994-48B7-8C8F-A4C3727EC4D7}"/>
          </ac:spMkLst>
        </pc:spChg>
        <pc:spChg chg="add mod">
          <ac:chgData name="Jianren Wang" userId="f2ff8048058978cf" providerId="LiveId" clId="{043D169C-9BE5-47DB-BFDA-A196CB59859F}" dt="2021-11-24T01:24:38.565" v="76" actId="1076"/>
          <ac:spMkLst>
            <pc:docMk/>
            <pc:sldMk cId="2030775861" sldId="2076138521"/>
            <ac:spMk id="9" creationId="{75D47478-8F0E-49D3-9224-02E393BBCAF0}"/>
          </ac:spMkLst>
        </pc:spChg>
        <pc:picChg chg="mod modCrop">
          <ac:chgData name="Jianren Wang" userId="f2ff8048058978cf" providerId="LiveId" clId="{043D169C-9BE5-47DB-BFDA-A196CB59859F}" dt="2021-11-24T01:43:18.843" v="251" actId="732"/>
          <ac:picMkLst>
            <pc:docMk/>
            <pc:sldMk cId="2030775861" sldId="2076138521"/>
            <ac:picMk id="5" creationId="{0D337B24-9E2A-47E8-B07E-17C3C9878278}"/>
          </ac:picMkLst>
        </pc:picChg>
      </pc:sldChg>
      <pc:sldChg chg="modSp">
        <pc:chgData name="Jianren Wang" userId="f2ff8048058978cf" providerId="LiveId" clId="{043D169C-9BE5-47DB-BFDA-A196CB59859F}" dt="2021-11-24T01:14:29.167" v="33" actId="20577"/>
        <pc:sldMkLst>
          <pc:docMk/>
          <pc:sldMk cId="3451695971" sldId="2076138526"/>
        </pc:sldMkLst>
        <pc:spChg chg="mod">
          <ac:chgData name="Jianren Wang" userId="f2ff8048058978cf" providerId="LiveId" clId="{043D169C-9BE5-47DB-BFDA-A196CB59859F}" dt="2021-11-24T01:14:29.167" v="33" actId="20577"/>
          <ac:spMkLst>
            <pc:docMk/>
            <pc:sldMk cId="3451695971" sldId="2076138526"/>
            <ac:spMk id="34" creationId="{58C6F7AA-1802-4079-8EE3-0D565EE52AEC}"/>
          </ac:spMkLst>
        </pc:spChg>
      </pc:sldChg>
      <pc:sldChg chg="addSp delSp modSp add mod delAnim modNotesTx">
        <pc:chgData name="Jianren Wang" userId="f2ff8048058978cf" providerId="LiveId" clId="{043D169C-9BE5-47DB-BFDA-A196CB59859F}" dt="2021-11-24T01:52:36.031" v="258" actId="22"/>
        <pc:sldMkLst>
          <pc:docMk/>
          <pc:sldMk cId="108197325" sldId="2076138527"/>
        </pc:sldMkLst>
        <pc:spChg chg="del mod topLvl">
          <ac:chgData name="Jianren Wang" userId="f2ff8048058978cf" providerId="LiveId" clId="{043D169C-9BE5-47DB-BFDA-A196CB59859F}" dt="2021-11-24T01:34:25.259" v="102" actId="478"/>
          <ac:spMkLst>
            <pc:docMk/>
            <pc:sldMk cId="108197325" sldId="2076138527"/>
            <ac:spMk id="4" creationId="{53D72508-2948-43BA-8830-ECC4531736BD}"/>
          </ac:spMkLst>
        </pc:spChg>
        <pc:spChg chg="add del">
          <ac:chgData name="Jianren Wang" userId="f2ff8048058978cf" providerId="LiveId" clId="{043D169C-9BE5-47DB-BFDA-A196CB59859F}" dt="2021-11-24T01:52:36.031" v="258" actId="22"/>
          <ac:spMkLst>
            <pc:docMk/>
            <pc:sldMk cId="108197325" sldId="2076138527"/>
            <ac:spMk id="8" creationId="{6C3B3854-0556-487F-BBBB-8CA5440706D8}"/>
          </ac:spMkLst>
        </pc:spChg>
        <pc:spChg chg="del">
          <ac:chgData name="Jianren Wang" userId="f2ff8048058978cf" providerId="LiveId" clId="{043D169C-9BE5-47DB-BFDA-A196CB59859F}" dt="2021-11-24T01:25:36.453" v="93" actId="478"/>
          <ac:spMkLst>
            <pc:docMk/>
            <pc:sldMk cId="108197325" sldId="2076138527"/>
            <ac:spMk id="13" creationId="{06206AE1-DE15-4078-874E-B2627C8444F3}"/>
          </ac:spMkLst>
        </pc:spChg>
        <pc:spChg chg="mod">
          <ac:chgData name="Jianren Wang" userId="f2ff8048058978cf" providerId="LiveId" clId="{043D169C-9BE5-47DB-BFDA-A196CB59859F}" dt="2021-11-24T01:52:23.137" v="256" actId="20577"/>
          <ac:spMkLst>
            <pc:docMk/>
            <pc:sldMk cId="108197325" sldId="2076138527"/>
            <ac:spMk id="128" creationId="{F6C6AACE-719B-4E51-84E3-8A7C2AC62455}"/>
          </ac:spMkLst>
        </pc:spChg>
        <pc:grpChg chg="add del mod">
          <ac:chgData name="Jianren Wang" userId="f2ff8048058978cf" providerId="LiveId" clId="{043D169C-9BE5-47DB-BFDA-A196CB59859F}" dt="2021-11-24T01:34:25.259" v="102" actId="478"/>
          <ac:grpSpMkLst>
            <pc:docMk/>
            <pc:sldMk cId="108197325" sldId="2076138527"/>
            <ac:grpSpMk id="3" creationId="{D61EE18E-9D00-4DE5-99D1-073287D5CE36}"/>
          </ac:grpSpMkLst>
        </pc:grpChg>
        <pc:grpChg chg="del">
          <ac:chgData name="Jianren Wang" userId="f2ff8048058978cf" providerId="LiveId" clId="{043D169C-9BE5-47DB-BFDA-A196CB59859F}" dt="2021-11-24T01:25:36.453" v="93" actId="478"/>
          <ac:grpSpMkLst>
            <pc:docMk/>
            <pc:sldMk cId="108197325" sldId="2076138527"/>
            <ac:grpSpMk id="26" creationId="{EC48722A-D543-455E-9602-51EEC806C326}"/>
          </ac:grpSpMkLst>
        </pc:grpChg>
        <pc:picChg chg="del">
          <ac:chgData name="Jianren Wang" userId="f2ff8048058978cf" providerId="LiveId" clId="{043D169C-9BE5-47DB-BFDA-A196CB59859F}" dt="2021-11-24T01:25:36.453" v="93" actId="478"/>
          <ac:picMkLst>
            <pc:docMk/>
            <pc:sldMk cId="108197325" sldId="2076138527"/>
            <ac:picMk id="5" creationId="{757F2ABF-50CF-4FE2-A124-27516B20EDA0}"/>
          </ac:picMkLst>
        </pc:picChg>
        <pc:picChg chg="mod topLvl">
          <ac:chgData name="Jianren Wang" userId="f2ff8048058978cf" providerId="LiveId" clId="{043D169C-9BE5-47DB-BFDA-A196CB59859F}" dt="2021-11-24T01:34:35.646" v="109" actId="1076"/>
          <ac:picMkLst>
            <pc:docMk/>
            <pc:sldMk cId="108197325" sldId="2076138527"/>
            <ac:picMk id="5" creationId="{92B11918-E165-413A-BA21-33B4A4A9D1B0}"/>
          </ac:picMkLst>
        </pc:picChg>
        <pc:picChg chg="add mod">
          <ac:chgData name="Jianren Wang" userId="f2ff8048058978cf" providerId="LiveId" clId="{043D169C-9BE5-47DB-BFDA-A196CB59859F}" dt="2021-11-24T01:34:37.401" v="110" actId="1076"/>
          <ac:picMkLst>
            <pc:docMk/>
            <pc:sldMk cId="108197325" sldId="2076138527"/>
            <ac:picMk id="1026" creationId="{91BD0BFD-A350-4F1F-BE82-E4569A9B6593}"/>
          </ac:picMkLst>
        </pc:picChg>
        <pc:cxnChg chg="mod">
          <ac:chgData name="Jianren Wang" userId="f2ff8048058978cf" providerId="LiveId" clId="{043D169C-9BE5-47DB-BFDA-A196CB59859F}" dt="2021-11-24T01:25:36.453" v="93" actId="478"/>
          <ac:cxnSpMkLst>
            <pc:docMk/>
            <pc:sldMk cId="108197325" sldId="2076138527"/>
            <ac:cxnSpMk id="30" creationId="{66DD823B-A043-4EE6-9215-5B224156858C}"/>
          </ac:cxnSpMkLst>
        </pc:cxnChg>
        <pc:cxnChg chg="mod">
          <ac:chgData name="Jianren Wang" userId="f2ff8048058978cf" providerId="LiveId" clId="{043D169C-9BE5-47DB-BFDA-A196CB59859F}" dt="2021-11-24T01:25:36.453" v="93" actId="478"/>
          <ac:cxnSpMkLst>
            <pc:docMk/>
            <pc:sldMk cId="108197325" sldId="2076138527"/>
            <ac:cxnSpMk id="31" creationId="{4C8A7651-115D-4C3D-861C-827CFC0652F9}"/>
          </ac:cxnSpMkLst>
        </pc:cxnChg>
      </pc:sldChg>
      <pc:sldChg chg="addSp delSp modSp add del mod modNotesTx">
        <pc:chgData name="Jianren Wang" userId="f2ff8048058978cf" providerId="LiveId" clId="{043D169C-9BE5-47DB-BFDA-A196CB59859F}" dt="2021-11-24T01:52:52.592" v="263" actId="47"/>
        <pc:sldMkLst>
          <pc:docMk/>
          <pc:sldMk cId="255867732" sldId="2076138528"/>
        </pc:sldMkLst>
        <pc:spChg chg="add del mod">
          <ac:chgData name="Jianren Wang" userId="f2ff8048058978cf" providerId="LiveId" clId="{043D169C-9BE5-47DB-BFDA-A196CB59859F}" dt="2021-11-24T01:52:42.867" v="260" actId="21"/>
          <ac:spMkLst>
            <pc:docMk/>
            <pc:sldMk cId="255867732" sldId="2076138528"/>
            <ac:spMk id="14" creationId="{6F444A63-76DC-4B2B-8F8B-1146B6B118A7}"/>
          </ac:spMkLst>
        </pc:spChg>
        <pc:grpChg chg="del">
          <ac:chgData name="Jianren Wang" userId="f2ff8048058978cf" providerId="LiveId" clId="{043D169C-9BE5-47DB-BFDA-A196CB59859F}" dt="2021-11-24T01:37:52.957" v="112" actId="478"/>
          <ac:grpSpMkLst>
            <pc:docMk/>
            <pc:sldMk cId="255867732" sldId="2076138528"/>
            <ac:grpSpMk id="26" creationId="{EC48722A-D543-455E-9602-51EEC806C326}"/>
          </ac:grpSpMkLst>
        </pc:grpChg>
        <pc:cxnChg chg="mod">
          <ac:chgData name="Jianren Wang" userId="f2ff8048058978cf" providerId="LiveId" clId="{043D169C-9BE5-47DB-BFDA-A196CB59859F}" dt="2021-11-24T01:37:52.957" v="112" actId="478"/>
          <ac:cxnSpMkLst>
            <pc:docMk/>
            <pc:sldMk cId="255867732" sldId="2076138528"/>
            <ac:cxnSpMk id="30" creationId="{66DD823B-A043-4EE6-9215-5B224156858C}"/>
          </ac:cxnSpMkLst>
        </pc:cxnChg>
        <pc:cxnChg chg="mod">
          <ac:chgData name="Jianren Wang" userId="f2ff8048058978cf" providerId="LiveId" clId="{043D169C-9BE5-47DB-BFDA-A196CB59859F}" dt="2021-11-24T01:37:52.957" v="112" actId="478"/>
          <ac:cxnSpMkLst>
            <pc:docMk/>
            <pc:sldMk cId="255867732" sldId="2076138528"/>
            <ac:cxnSpMk id="31" creationId="{4C8A7651-115D-4C3D-861C-827CFC0652F9}"/>
          </ac:cxnSpMkLst>
        </pc:cxnChg>
      </pc:sldChg>
      <pc:sldChg chg="addSp modSp add mod modAnim">
        <pc:chgData name="Jianren Wang" userId="f2ff8048058978cf" providerId="LiveId" clId="{043D169C-9BE5-47DB-BFDA-A196CB59859F}" dt="2021-11-24T01:54:01.081" v="264"/>
        <pc:sldMkLst>
          <pc:docMk/>
          <pc:sldMk cId="2984128805" sldId="2076138529"/>
        </pc:sldMkLst>
        <pc:spChg chg="add mod">
          <ac:chgData name="Jianren Wang" userId="f2ff8048058978cf" providerId="LiveId" clId="{043D169C-9BE5-47DB-BFDA-A196CB59859F}" dt="2021-11-24T01:52:50.439" v="262" actId="1076"/>
          <ac:spMkLst>
            <pc:docMk/>
            <pc:sldMk cId="2984128805" sldId="2076138529"/>
            <ac:spMk id="14" creationId="{A760CB87-9A1B-4CFC-BE48-26639A18231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mAP (%)</c:v>
                </c:pt>
              </c:strCache>
            </c:strRef>
          </c:tx>
          <c:spPr>
            <a:solidFill>
              <a:schemeClr val="accent1"/>
            </a:solidFill>
            <a:ln>
              <a:noFill/>
            </a:ln>
            <a:effectLst/>
          </c:spPr>
          <c:invertIfNegative val="0"/>
          <c:dPt>
            <c:idx val="3"/>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5-6671-4FC8-A198-586A63D4C3F8}"/>
              </c:ext>
            </c:extLst>
          </c:dPt>
          <c:dPt>
            <c:idx val="4"/>
            <c:invertIfNegative val="0"/>
            <c:bubble3D val="0"/>
            <c:spPr>
              <a:solidFill>
                <a:srgbClr val="FF9349"/>
              </a:solidFill>
              <a:ln>
                <a:noFill/>
              </a:ln>
              <a:effectLst/>
            </c:spPr>
            <c:extLst>
              <c:ext xmlns:c16="http://schemas.microsoft.com/office/drawing/2014/chart" uri="{C3380CC4-5D6E-409C-BE32-E72D297353CC}">
                <c16:uniqueId val="{00000004-6671-4FC8-A198-586A63D4C3F8}"/>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Student</c:v>
                </c:pt>
                <c:pt idx="1">
                  <c:v>Gradual Semi[1]</c:v>
                </c:pt>
                <c:pt idx="2">
                  <c:v>SESS[2]</c:v>
                </c:pt>
                <c:pt idx="3">
                  <c:v>Ours</c:v>
                </c:pt>
                <c:pt idx="4">
                  <c:v>Supervised</c:v>
                </c:pt>
              </c:strCache>
            </c:strRef>
          </c:cat>
          <c:val>
            <c:numRef>
              <c:f>Sheet1!$B$2:$B$6</c:f>
              <c:numCache>
                <c:formatCode>General</c:formatCode>
                <c:ptCount val="5"/>
                <c:pt idx="0">
                  <c:v>23.17</c:v>
                </c:pt>
                <c:pt idx="1">
                  <c:v>25.58</c:v>
                </c:pt>
                <c:pt idx="2">
                  <c:v>27.45</c:v>
                </c:pt>
                <c:pt idx="3">
                  <c:v>36.46</c:v>
                </c:pt>
                <c:pt idx="4">
                  <c:v>41.22</c:v>
                </c:pt>
              </c:numCache>
            </c:numRef>
          </c:val>
          <c:extLst>
            <c:ext xmlns:c16="http://schemas.microsoft.com/office/drawing/2014/chart" uri="{C3380CC4-5D6E-409C-BE32-E72D297353CC}">
              <c16:uniqueId val="{00000000-6671-4FC8-A198-586A63D4C3F8}"/>
            </c:ext>
          </c:extLst>
        </c:ser>
        <c:dLbls>
          <c:dLblPos val="outEnd"/>
          <c:showLegendKey val="0"/>
          <c:showVal val="1"/>
          <c:showCatName val="0"/>
          <c:showSerName val="0"/>
          <c:showPercent val="0"/>
          <c:showBubbleSize val="0"/>
        </c:dLbls>
        <c:gapWidth val="219"/>
        <c:overlap val="-27"/>
        <c:axId val="866268591"/>
        <c:axId val="866281551"/>
      </c:barChart>
      <c:catAx>
        <c:axId val="866268591"/>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err="1"/>
                  <a:t>mAP</a:t>
                </a:r>
                <a:endParaRPr lang="en-US" sz="2400"/>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66281551"/>
        <c:crosses val="autoZero"/>
        <c:auto val="1"/>
        <c:lblAlgn val="ctr"/>
        <c:lblOffset val="100"/>
        <c:noMultiLvlLbl val="0"/>
      </c:catAx>
      <c:valAx>
        <c:axId val="8662815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662685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67974901574803E-2"/>
          <c:y val="6.9679683213602156E-2"/>
          <c:w val="0.93332025098425198"/>
          <c:h val="0.75268566974128503"/>
        </c:manualLayout>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Ours(-GNN)</c:v>
                </c:pt>
                <c:pt idx="1">
                  <c:v>Ours(-Iterative)</c:v>
                </c:pt>
                <c:pt idx="2">
                  <c:v>Ours(-Uncertainty)</c:v>
                </c:pt>
                <c:pt idx="3">
                  <c:v>Ours(-Augmentation)</c:v>
                </c:pt>
                <c:pt idx="4">
                  <c:v>Ours</c:v>
                </c:pt>
              </c:strCache>
            </c:strRef>
          </c:cat>
          <c:val>
            <c:numRef>
              <c:f>Sheet1!$B$2:$B$6</c:f>
              <c:numCache>
                <c:formatCode>General</c:formatCode>
                <c:ptCount val="5"/>
                <c:pt idx="0">
                  <c:v>29.69</c:v>
                </c:pt>
                <c:pt idx="1">
                  <c:v>30.44</c:v>
                </c:pt>
                <c:pt idx="2">
                  <c:v>30.61</c:v>
                </c:pt>
                <c:pt idx="3">
                  <c:v>33.299999999999997</c:v>
                </c:pt>
                <c:pt idx="4">
                  <c:v>36.46</c:v>
                </c:pt>
              </c:numCache>
            </c:numRef>
          </c:val>
          <c:extLst>
            <c:ext xmlns:c16="http://schemas.microsoft.com/office/drawing/2014/chart" uri="{C3380CC4-5D6E-409C-BE32-E72D297353CC}">
              <c16:uniqueId val="{00000000-C1C3-47E2-B951-8930717F478B}"/>
            </c:ext>
          </c:extLst>
        </c:ser>
        <c:ser>
          <c:idx val="1"/>
          <c:order val="1"/>
          <c:tx>
            <c:strRef>
              <c:f>Sheet1!$C$1</c:f>
              <c:strCache>
                <c:ptCount val="1"/>
                <c:pt idx="0">
                  <c:v>Series 2</c:v>
                </c:pt>
              </c:strCache>
            </c:strRef>
          </c:tx>
          <c:spPr>
            <a:solidFill>
              <a:srgbClr val="97AFD8"/>
            </a:solidFill>
            <a:ln>
              <a:noFill/>
            </a:ln>
            <a:effectLst/>
          </c:spPr>
          <c:invertIfNegative val="0"/>
          <c:dLbls>
            <c:dLbl>
              <c:idx val="0"/>
              <c:tx>
                <c:rich>
                  <a:bodyPr/>
                  <a:lstStyle/>
                  <a:p>
                    <a:r>
                      <a:rPr lang="en-US"/>
                      <a:t>-</a:t>
                    </a:r>
                    <a:fld id="{44897FBB-5B17-44E8-B12C-7038EBAC928C}"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C1C3-47E2-B951-8930717F478B}"/>
                </c:ext>
              </c:extLst>
            </c:dLbl>
            <c:dLbl>
              <c:idx val="1"/>
              <c:tx>
                <c:rich>
                  <a:bodyPr/>
                  <a:lstStyle/>
                  <a:p>
                    <a:r>
                      <a:rPr lang="en-US"/>
                      <a:t>-</a:t>
                    </a:r>
                    <a:fld id="{E4733944-79DE-4394-BD02-324895CA999D}"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C1C3-47E2-B951-8930717F478B}"/>
                </c:ext>
              </c:extLst>
            </c:dLbl>
            <c:dLbl>
              <c:idx val="2"/>
              <c:tx>
                <c:rich>
                  <a:bodyPr/>
                  <a:lstStyle/>
                  <a:p>
                    <a:r>
                      <a:rPr lang="en-US"/>
                      <a:t>-</a:t>
                    </a:r>
                    <a:fld id="{70B22874-B418-41C4-A911-6B2ABC47D414}"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C1C3-47E2-B951-8930717F478B}"/>
                </c:ext>
              </c:extLst>
            </c:dLbl>
            <c:dLbl>
              <c:idx val="3"/>
              <c:tx>
                <c:rich>
                  <a:bodyPr/>
                  <a:lstStyle/>
                  <a:p>
                    <a:r>
                      <a:rPr lang="en-US"/>
                      <a:t>-</a:t>
                    </a:r>
                    <a:fld id="{BABA560E-1E14-4A35-9742-93E52520D47B}"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C1C3-47E2-B951-8930717F478B}"/>
                </c:ext>
              </c:extLst>
            </c:dLbl>
            <c:dLbl>
              <c:idx val="4"/>
              <c:delete val="1"/>
              <c:extLst>
                <c:ext xmlns:c15="http://schemas.microsoft.com/office/drawing/2012/chart" uri="{CE6537A1-D6FC-4f65-9D91-7224C49458BB}"/>
                <c:ext xmlns:c16="http://schemas.microsoft.com/office/drawing/2014/chart" uri="{C3380CC4-5D6E-409C-BE32-E72D297353CC}">
                  <c16:uniqueId val="{00000006-C1C3-47E2-B951-8930717F478B}"/>
                </c:ext>
              </c:extLst>
            </c:dLbl>
            <c:dLbl>
              <c:idx val="5"/>
              <c:delete val="1"/>
              <c:extLst>
                <c:ext xmlns:c15="http://schemas.microsoft.com/office/drawing/2012/chart" uri="{CE6537A1-D6FC-4f65-9D91-7224C49458BB}"/>
                <c:ext xmlns:c16="http://schemas.microsoft.com/office/drawing/2014/chart" uri="{C3380CC4-5D6E-409C-BE32-E72D297353CC}">
                  <c16:uniqueId val="{00000005-C1C3-47E2-B951-8930717F478B}"/>
                </c:ext>
              </c:extLst>
            </c:dLbl>
            <c:dLbl>
              <c:idx val="6"/>
              <c:delete val="1"/>
              <c:extLst>
                <c:ext xmlns:c15="http://schemas.microsoft.com/office/drawing/2012/chart" uri="{CE6537A1-D6FC-4f65-9D91-7224C49458BB}"/>
                <c:ext xmlns:c16="http://schemas.microsoft.com/office/drawing/2014/chart" uri="{C3380CC4-5D6E-409C-BE32-E72D297353CC}">
                  <c16:uniqueId val="{00000004-C1C3-47E2-B951-8930717F478B}"/>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Ours(-GNN)</c:v>
                </c:pt>
                <c:pt idx="1">
                  <c:v>Ours(-Iterative)</c:v>
                </c:pt>
                <c:pt idx="2">
                  <c:v>Ours(-Uncertainty)</c:v>
                </c:pt>
                <c:pt idx="3">
                  <c:v>Ours(-Augmentation)</c:v>
                </c:pt>
                <c:pt idx="4">
                  <c:v>Ours</c:v>
                </c:pt>
              </c:strCache>
            </c:strRef>
          </c:cat>
          <c:val>
            <c:numRef>
              <c:f>Sheet1!$C$2:$C$6</c:f>
              <c:numCache>
                <c:formatCode>General</c:formatCode>
                <c:ptCount val="5"/>
                <c:pt idx="0">
                  <c:v>6.77</c:v>
                </c:pt>
                <c:pt idx="1">
                  <c:v>6.02</c:v>
                </c:pt>
                <c:pt idx="2">
                  <c:v>5.8500000000000014</c:v>
                </c:pt>
                <c:pt idx="3">
                  <c:v>3.1600000000000037</c:v>
                </c:pt>
                <c:pt idx="4">
                  <c:v>0</c:v>
                </c:pt>
              </c:numCache>
            </c:numRef>
          </c:val>
          <c:extLst>
            <c:ext xmlns:c16="http://schemas.microsoft.com/office/drawing/2014/chart" uri="{C3380CC4-5D6E-409C-BE32-E72D297353CC}">
              <c16:uniqueId val="{00000001-C1C3-47E2-B951-8930717F478B}"/>
            </c:ext>
          </c:extLst>
        </c:ser>
        <c:dLbls>
          <c:dLblPos val="ctr"/>
          <c:showLegendKey val="0"/>
          <c:showVal val="1"/>
          <c:showCatName val="0"/>
          <c:showSerName val="0"/>
          <c:showPercent val="0"/>
          <c:showBubbleSize val="0"/>
        </c:dLbls>
        <c:gapWidth val="150"/>
        <c:overlap val="100"/>
        <c:axId val="682617007"/>
        <c:axId val="682618735"/>
      </c:barChart>
      <c:catAx>
        <c:axId val="682617007"/>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2400"/>
                  <a:t> </a:t>
                </a:r>
                <a:r>
                  <a:rPr lang="en-US" sz="2400" err="1"/>
                  <a:t>mAP</a:t>
                </a:r>
                <a:endParaRPr lang="en-US" sz="240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82618735"/>
        <c:crosses val="autoZero"/>
        <c:auto val="1"/>
        <c:lblAlgn val="ctr"/>
        <c:lblOffset val="100"/>
        <c:noMultiLvlLbl val="0"/>
      </c:catAx>
      <c:valAx>
        <c:axId val="6826187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6826170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2/14/2022 2:50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2/14/2022 2:50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900" b="0" i="0" u="none" strike="noStrike" dirty="0">
                <a:solidFill>
                  <a:srgbClr val="000000"/>
                </a:solidFill>
                <a:effectLst/>
                <a:latin typeface="Arial" panose="020B0604020202020204" pitchFamily="34" charset="0"/>
              </a:rPr>
              <a:t>Hello Everyone, I am Jianren Wang from CMU. Today I am going to talk about “</a:t>
            </a:r>
            <a:r>
              <a:rPr lang="en-US" sz="7200" dirty="0">
                <a:solidFill>
                  <a:srgbClr val="41C4DB"/>
                </a:solidFill>
              </a:rPr>
              <a:t>Semi-supervised 3D Object Detection via Temporal Graph Neural Networks</a:t>
            </a:r>
            <a:r>
              <a:rPr lang="en-US" sz="900" b="0" i="0" u="none" strike="noStrike" dirty="0">
                <a:solidFill>
                  <a:srgbClr val="000000"/>
                </a:solidFill>
                <a:effectLst/>
                <a:latin typeface="Arial" panose="020B0604020202020204" pitchFamily="34" charset="0"/>
              </a:rPr>
              <a:t>”. This is joint work with </a:t>
            </a:r>
            <a:r>
              <a:rPr lang="en-US" sz="900" b="0" i="0" u="none" strike="noStrike" dirty="0" err="1">
                <a:solidFill>
                  <a:srgbClr val="000000"/>
                </a:solidFill>
                <a:effectLst/>
                <a:latin typeface="Arial" panose="020B0604020202020204" pitchFamily="34" charset="0"/>
              </a:rPr>
              <a:t>Haiming</a:t>
            </a:r>
            <a:r>
              <a:rPr lang="en-US" sz="900" b="0" i="0" u="none" strike="noStrike" dirty="0">
                <a:solidFill>
                  <a:srgbClr val="000000"/>
                </a:solidFill>
                <a:effectLst/>
                <a:latin typeface="Arial" panose="020B0604020202020204" pitchFamily="34" charset="0"/>
              </a:rPr>
              <a:t>, Sid, Yi-Ting and David Held.</a:t>
            </a:r>
            <a:endParaRPr lang="en-US" dirty="0"/>
          </a:p>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2C61DAB-D93E-49CA-B245-379601CFE8D0}" type="datetime8">
              <a:rPr lang="en-US" smtClean="0"/>
              <a:t>2/14/2022 2:50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1908057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detector is then updated to provide better detection candidates. The teacher and student can be updated alternatively to keep improving the performance.</a:t>
            </a:r>
          </a:p>
        </p:txBody>
      </p:sp>
      <p:sp>
        <p:nvSpPr>
          <p:cNvPr id="4" name="Slide Number Placeholder 3"/>
          <p:cNvSpPr>
            <a:spLocks noGrp="1"/>
          </p:cNvSpPr>
          <p:nvPr>
            <p:ph type="sldNum" sz="quarter" idx="5"/>
          </p:nvPr>
        </p:nvSpPr>
        <p:spPr/>
        <p:txBody>
          <a:bodyPr/>
          <a:lstStyle/>
          <a:p>
            <a:fld id="{5396D739-4924-447F-A86D-10E8321BE204}" type="slidenum">
              <a:rPr lang="en-US" smtClean="0"/>
              <a:t>10</a:t>
            </a:fld>
            <a:endParaRPr lang="en-US"/>
          </a:p>
        </p:txBody>
      </p:sp>
    </p:spTree>
    <p:extLst>
      <p:ext uri="{BB962C8B-B14F-4D97-AF65-F5344CB8AC3E}">
        <p14:creationId xmlns:p14="http://schemas.microsoft.com/office/powerpoint/2010/main" val="3463393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Our teacher network consists of two modules: a 3D object detection module, and a spatiotemporal reasoning module. The 3D object detection module can be any existing 3D object detector, which is initially trained from only a limited amount of labeled data. We then input each frame to the 3D object detector to find detected objects in the scene. To smooth these detections and create more accurate pseudo labels, we propose a novel spatiotemporal reasoning module: we build a video graph over the frames of the 3D video (sequence of point clouds) and use a Graph Neural Network (GNN) to output new scores for each detection node based on the principle of spatiotemporal consistency. This spatiotemporal reasoning module is trained on the same labeled data as the 3D object detection module.</a:t>
            </a:r>
            <a:endParaRPr lang="en-US" dirty="0"/>
          </a:p>
        </p:txBody>
      </p:sp>
      <p:sp>
        <p:nvSpPr>
          <p:cNvPr id="4" name="Slide Number Placeholder 3"/>
          <p:cNvSpPr>
            <a:spLocks noGrp="1"/>
          </p:cNvSpPr>
          <p:nvPr>
            <p:ph type="sldNum" sz="quarter" idx="5"/>
          </p:nvPr>
        </p:nvSpPr>
        <p:spPr/>
        <p:txBody>
          <a:bodyPr/>
          <a:lstStyle/>
          <a:p>
            <a:fld id="{5396D739-4924-447F-A86D-10E8321BE204}" type="slidenum">
              <a:rPr lang="en-US" smtClean="0"/>
              <a:t>11</a:t>
            </a:fld>
            <a:endParaRPr lang="en-US"/>
          </a:p>
        </p:txBody>
      </p:sp>
    </p:spTree>
    <p:extLst>
      <p:ext uri="{BB962C8B-B14F-4D97-AF65-F5344CB8AC3E}">
        <p14:creationId xmlns:p14="http://schemas.microsoft.com/office/powerpoint/2010/main" val="852511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latin typeface="Arial" panose="020B0604020202020204" pitchFamily="34" charset="0"/>
              </a:rPr>
              <a:t>We extract a set of high-level features of each candidate detection as node features, including </a:t>
            </a:r>
            <a:r>
              <a:rPr lang="en-US" sz="900">
                <a:cs typeface="Times New Roman" panose="02020603050405020304" pitchFamily="18" charset="0"/>
              </a:rPr>
              <a:t>detection score; #points in the detection box; size of the detection box</a:t>
            </a:r>
          </a:p>
          <a:p>
            <a:r>
              <a:rPr lang="en-US" b="0" i="0">
                <a:effectLst/>
                <a:latin typeface="Arial" panose="020B0604020202020204" pitchFamily="34" charset="0"/>
              </a:rPr>
              <a:t>Each node is connected to neighboring nodes within the neighboring frames. We also add the edge features, including </a:t>
            </a:r>
            <a:r>
              <a:rPr lang="en-US" sz="900">
                <a:cs typeface="Times New Roman" panose="02020603050405020304" pitchFamily="18" charset="0"/>
              </a:rPr>
              <a:t>center distance between each pair of boxes; </a:t>
            </a:r>
            <a:r>
              <a:rPr lang="en-US" b="0" i="0">
                <a:effectLst/>
                <a:latin typeface="Arial" panose="020B0604020202020204" pitchFamily="34" charset="0"/>
              </a:rPr>
              <a:t> the difference in the sizes along each dimension and the difference in bounding box orientation.</a:t>
            </a:r>
            <a:endParaRPr lang="en-US"/>
          </a:p>
        </p:txBody>
      </p:sp>
      <p:sp>
        <p:nvSpPr>
          <p:cNvPr id="4" name="Slide Number Placeholder 3"/>
          <p:cNvSpPr>
            <a:spLocks noGrp="1"/>
          </p:cNvSpPr>
          <p:nvPr>
            <p:ph type="sldNum" sz="quarter" idx="5"/>
          </p:nvPr>
        </p:nvSpPr>
        <p:spPr/>
        <p:txBody>
          <a:bodyPr/>
          <a:lstStyle/>
          <a:p>
            <a:fld id="{5396D739-4924-447F-A86D-10E8321BE204}" type="slidenum">
              <a:rPr lang="en-US" smtClean="0"/>
              <a:t>12</a:t>
            </a:fld>
            <a:endParaRPr lang="en-US"/>
          </a:p>
        </p:txBody>
      </p:sp>
    </p:spTree>
    <p:extLst>
      <p:ext uri="{BB962C8B-B14F-4D97-AF65-F5344CB8AC3E}">
        <p14:creationId xmlns:p14="http://schemas.microsoft.com/office/powerpoint/2010/main" val="2278773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teacher’s detector is updated as an exponential moving average of the student to provide better pseudo labels. </a:t>
            </a:r>
          </a:p>
        </p:txBody>
      </p:sp>
      <p:sp>
        <p:nvSpPr>
          <p:cNvPr id="4" name="Slide Number Placeholder 3"/>
          <p:cNvSpPr>
            <a:spLocks noGrp="1"/>
          </p:cNvSpPr>
          <p:nvPr>
            <p:ph type="sldNum" sz="quarter" idx="5"/>
          </p:nvPr>
        </p:nvSpPr>
        <p:spPr/>
        <p:txBody>
          <a:bodyPr/>
          <a:lstStyle/>
          <a:p>
            <a:fld id="{5396D739-4924-447F-A86D-10E8321BE204}" type="slidenum">
              <a:rPr lang="en-US" smtClean="0"/>
              <a:t>13</a:t>
            </a:fld>
            <a:endParaRPr lang="en-US"/>
          </a:p>
        </p:txBody>
      </p:sp>
    </p:spTree>
    <p:extLst>
      <p:ext uri="{BB962C8B-B14F-4D97-AF65-F5344CB8AC3E}">
        <p14:creationId xmlns:p14="http://schemas.microsoft.com/office/powerpoint/2010/main" val="3832609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To prevent the graph neural network from </a:t>
            </a:r>
            <a:r>
              <a:rPr lang="en-US" b="0" i="0" dirty="0" err="1">
                <a:effectLst/>
                <a:latin typeface="Arial" panose="020B0604020202020204" pitchFamily="34" charset="0"/>
              </a:rPr>
              <a:t>overfitting,we</a:t>
            </a:r>
            <a:r>
              <a:rPr lang="en-US" b="0" i="0" dirty="0">
                <a:effectLst/>
                <a:latin typeface="Arial" panose="020B0604020202020204" pitchFamily="34" charset="0"/>
              </a:rPr>
              <a:t> use data augmentation.</a:t>
            </a:r>
          </a:p>
          <a:p>
            <a:endParaRPr lang="en-US" b="0" i="0" dirty="0">
              <a:effectLst/>
              <a:latin typeface="Arial" panose="020B0604020202020204" pitchFamily="34" charset="0"/>
            </a:endParaRPr>
          </a:p>
          <a:p>
            <a:r>
              <a:rPr lang="en-US" b="0" i="0" dirty="0">
                <a:effectLst/>
                <a:latin typeface="Arial" panose="020B0604020202020204" pitchFamily="34" charset="0"/>
              </a:rPr>
              <a:t>We propose trajectory-level copy and paste. We first assign each object an identity based on the its center distance to the closest ground truth object. Then, detections with same identity form a trajectory;  Similarly, we also randomly remove trajectories from current video as a form of data augmentation.</a:t>
            </a:r>
          </a:p>
          <a:p>
            <a:endParaRPr lang="en-US" b="0" i="0" dirty="0">
              <a:effectLst/>
              <a:latin typeface="Arial" panose="020B0604020202020204" pitchFamily="34" charset="0"/>
            </a:endParaRPr>
          </a:p>
          <a:p>
            <a:r>
              <a:rPr lang="en-US" b="0" i="0" dirty="0">
                <a:effectLst/>
                <a:latin typeface="Arial" panose="020B0604020202020204" pitchFamily="34" charset="0"/>
              </a:rPr>
              <a:t>To further increase the diversity of our data, we propose to randomly select the first frame and the last frame from a video to form the sequence of frames used in the graph.</a:t>
            </a:r>
          </a:p>
          <a:p>
            <a:endParaRPr lang="en-US" b="0" i="0" dirty="0">
              <a:effectLst/>
              <a:latin typeface="Arial" panose="020B0604020202020204" pitchFamily="34" charset="0"/>
            </a:endParaRPr>
          </a:p>
          <a:p>
            <a:pPr algn="l"/>
            <a:r>
              <a:rPr lang="en-US" b="0" i="0" dirty="0">
                <a:solidFill>
                  <a:srgbClr val="000000"/>
                </a:solidFill>
                <a:effectLst/>
                <a:latin typeface="Arial" panose="020B0604020202020204" pitchFamily="34" charset="0"/>
              </a:rPr>
              <a:t>We also propose to add random noise to the location, size, orientation and detection scores of individual detections. This is to simulate errors of a pre-trained object detector on more diverse unlabeled data. </a:t>
            </a:r>
          </a:p>
          <a:p>
            <a:endParaRPr lang="en-US" dirty="0"/>
          </a:p>
        </p:txBody>
      </p:sp>
      <p:sp>
        <p:nvSpPr>
          <p:cNvPr id="4" name="Slide Number Placeholder 3"/>
          <p:cNvSpPr>
            <a:spLocks noGrp="1"/>
          </p:cNvSpPr>
          <p:nvPr>
            <p:ph type="sldNum" sz="quarter" idx="5"/>
          </p:nvPr>
        </p:nvSpPr>
        <p:spPr/>
        <p:txBody>
          <a:bodyPr/>
          <a:lstStyle/>
          <a:p>
            <a:fld id="{5396D739-4924-447F-A86D-10E8321BE204}" type="slidenum">
              <a:rPr lang="en-US" smtClean="0"/>
              <a:t>14</a:t>
            </a:fld>
            <a:endParaRPr lang="en-US"/>
          </a:p>
        </p:txBody>
      </p:sp>
    </p:spTree>
    <p:extLst>
      <p:ext uri="{BB962C8B-B14F-4D97-AF65-F5344CB8AC3E}">
        <p14:creationId xmlns:p14="http://schemas.microsoft.com/office/powerpoint/2010/main" val="1761298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One of the most prominent challenges in training on pseudo labels is that they are not guaranteed to be accurate. Our solution is to leverage uncertainty in the pseudo labels. For examples with high uncertainty, we discount the contribution of the corresponding example during training. This is intended to reduce the effect of incorrect labels in semi-supervised training.</a:t>
            </a:r>
          </a:p>
          <a:p>
            <a:endParaRPr lang="en-US" b="0" i="0" dirty="0">
              <a:effectLst/>
              <a:latin typeface="Arial" panose="020B0604020202020204" pitchFamily="34" charset="0"/>
            </a:endParaRPr>
          </a:p>
          <a:p>
            <a:r>
              <a:rPr lang="en-US" b="0" i="0" dirty="0">
                <a:effectLst/>
                <a:latin typeface="Arial" panose="020B0604020202020204" pitchFamily="34" charset="0"/>
              </a:rPr>
              <a:t>We first calibrate the pseudo label so that the probability associated with the predicted label reflects its ground truth correctness likelihood. </a:t>
            </a:r>
          </a:p>
        </p:txBody>
      </p:sp>
      <p:sp>
        <p:nvSpPr>
          <p:cNvPr id="4" name="Slide Number Placeholder 3"/>
          <p:cNvSpPr>
            <a:spLocks noGrp="1"/>
          </p:cNvSpPr>
          <p:nvPr>
            <p:ph type="sldNum" sz="quarter" idx="5"/>
          </p:nvPr>
        </p:nvSpPr>
        <p:spPr/>
        <p:txBody>
          <a:bodyPr/>
          <a:lstStyle/>
          <a:p>
            <a:fld id="{5396D739-4924-447F-A86D-10E8321BE204}" type="slidenum">
              <a:rPr lang="en-US" smtClean="0"/>
              <a:t>15</a:t>
            </a:fld>
            <a:endParaRPr lang="en-US"/>
          </a:p>
        </p:txBody>
      </p:sp>
    </p:spTree>
    <p:extLst>
      <p:ext uri="{BB962C8B-B14F-4D97-AF65-F5344CB8AC3E}">
        <p14:creationId xmlns:p14="http://schemas.microsoft.com/office/powerpoint/2010/main" val="823354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latin typeface="Arial" panose="020B0604020202020204" pitchFamily="34" charset="0"/>
              </a:rPr>
              <a:t>We then use the entropy of the calibrated score s as a measure of uncertainty u. </a:t>
            </a:r>
          </a:p>
          <a:p>
            <a:endParaRPr lang="en-US" b="0" i="0">
              <a:effectLst/>
              <a:latin typeface="Arial" panose="020B0604020202020204" pitchFamily="34" charset="0"/>
            </a:endParaRPr>
          </a:p>
          <a:p>
            <a:r>
              <a:rPr lang="en-US" b="0" i="0">
                <a:effectLst/>
                <a:latin typeface="Arial" panose="020B0604020202020204" pitchFamily="34" charset="0"/>
              </a:rPr>
              <a:t>This uncertainty is then used to weight the pseudo labels during training the student.</a:t>
            </a:r>
          </a:p>
          <a:p>
            <a:endParaRPr lang="en-US" b="0" i="0">
              <a:effectLst/>
              <a:latin typeface="Arial" panose="020B0604020202020204" pitchFamily="34" charset="0"/>
            </a:endParaRPr>
          </a:p>
          <a:p>
            <a:r>
              <a:rPr lang="en-US" b="0" i="0">
                <a:effectLst/>
                <a:latin typeface="Arial" panose="020B0604020202020204" pitchFamily="34" charset="0"/>
              </a:rPr>
              <a:t>k is the focusing parameter k≥0 which helps the model focuses on the samples with low uncertainty and p is the prediction of our student neural network.</a:t>
            </a:r>
            <a:endParaRPr lang="en-US"/>
          </a:p>
        </p:txBody>
      </p:sp>
      <p:sp>
        <p:nvSpPr>
          <p:cNvPr id="4" name="Slide Number Placeholder 3"/>
          <p:cNvSpPr>
            <a:spLocks noGrp="1"/>
          </p:cNvSpPr>
          <p:nvPr>
            <p:ph type="sldNum" sz="quarter" idx="5"/>
          </p:nvPr>
        </p:nvSpPr>
        <p:spPr/>
        <p:txBody>
          <a:bodyPr/>
          <a:lstStyle/>
          <a:p>
            <a:fld id="{5396D739-4924-447F-A86D-10E8321BE204}" type="slidenum">
              <a:rPr lang="en-US" smtClean="0"/>
              <a:t>16</a:t>
            </a:fld>
            <a:endParaRPr lang="en-US"/>
          </a:p>
        </p:txBody>
      </p:sp>
    </p:spTree>
    <p:extLst>
      <p:ext uri="{BB962C8B-B14F-4D97-AF65-F5344CB8AC3E}">
        <p14:creationId xmlns:p14="http://schemas.microsoft.com/office/powerpoint/2010/main" val="1067890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latin typeface="Arial" panose="020B0604020202020204" pitchFamily="34" charset="0"/>
              </a:rPr>
              <a:t>To avoid the student learning from large amount of un-reliable pseudo labels, we propose gradual semi-supervised training. In a nutshell, the student is training with a mix of labelled and unlabeled data, while the amount of unlabeled data increase gradually in each iteration. </a:t>
            </a:r>
            <a:endParaRPr lang="en-US"/>
          </a:p>
        </p:txBody>
      </p:sp>
      <p:sp>
        <p:nvSpPr>
          <p:cNvPr id="4" name="Slide Number Placeholder 3"/>
          <p:cNvSpPr>
            <a:spLocks noGrp="1"/>
          </p:cNvSpPr>
          <p:nvPr>
            <p:ph type="sldNum" sz="quarter" idx="5"/>
          </p:nvPr>
        </p:nvSpPr>
        <p:spPr/>
        <p:txBody>
          <a:bodyPr/>
          <a:lstStyle/>
          <a:p>
            <a:fld id="{5396D739-4924-447F-A86D-10E8321BE204}" type="slidenum">
              <a:rPr lang="en-US" smtClean="0"/>
              <a:t>17</a:t>
            </a:fld>
            <a:endParaRPr lang="en-US"/>
          </a:p>
        </p:txBody>
      </p:sp>
    </p:spTree>
    <p:extLst>
      <p:ext uri="{BB962C8B-B14F-4D97-AF65-F5344CB8AC3E}">
        <p14:creationId xmlns:p14="http://schemas.microsoft.com/office/powerpoint/2010/main" val="2541133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96D739-4924-447F-A86D-10E8321BE204}" type="slidenum">
              <a:rPr lang="en-US" smtClean="0"/>
              <a:t>18</a:t>
            </a:fld>
            <a:endParaRPr lang="en-US"/>
          </a:p>
        </p:txBody>
      </p:sp>
    </p:spTree>
    <p:extLst>
      <p:ext uri="{BB962C8B-B14F-4D97-AF65-F5344CB8AC3E}">
        <p14:creationId xmlns:p14="http://schemas.microsoft.com/office/powerpoint/2010/main" val="2237780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96D739-4924-447F-A86D-10E8321BE204}" type="slidenum">
              <a:rPr lang="en-US" smtClean="0"/>
              <a:t>19</a:t>
            </a:fld>
            <a:endParaRPr lang="en-US"/>
          </a:p>
        </p:txBody>
      </p:sp>
    </p:spTree>
    <p:extLst>
      <p:ext uri="{BB962C8B-B14F-4D97-AF65-F5344CB8AC3E}">
        <p14:creationId xmlns:p14="http://schemas.microsoft.com/office/powerpoint/2010/main" val="792972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a:t>In this work, we focus on 3D object detection, which is an essential and fundamental problem in autonomous driving, object manipulation and augmented reality. </a:t>
            </a:r>
            <a:r>
              <a:rPr lang="en-US" b="0" i="0">
                <a:effectLst/>
                <a:latin typeface="Arial" panose="020B0604020202020204" pitchFamily="34" charset="0"/>
              </a:rPr>
              <a:t>In recent years, many approaches have emerged and achieve high performances on various benchmark datasets. </a:t>
            </a:r>
            <a:endParaRPr lang="en-US"/>
          </a:p>
          <a:p>
            <a:endParaRPr lang="en-US"/>
          </a:p>
        </p:txBody>
      </p:sp>
      <p:sp>
        <p:nvSpPr>
          <p:cNvPr id="4" name="Slide Number Placeholder 3"/>
          <p:cNvSpPr>
            <a:spLocks noGrp="1"/>
          </p:cNvSpPr>
          <p:nvPr>
            <p:ph type="sldNum" sz="quarter" idx="5"/>
          </p:nvPr>
        </p:nvSpPr>
        <p:spPr/>
        <p:txBody>
          <a:bodyPr/>
          <a:lstStyle/>
          <a:p>
            <a:fld id="{5396D739-4924-447F-A86D-10E8321BE204}" type="slidenum">
              <a:rPr lang="en-US" smtClean="0"/>
              <a:t>2</a:t>
            </a:fld>
            <a:endParaRPr lang="en-US"/>
          </a:p>
        </p:txBody>
      </p:sp>
    </p:spTree>
    <p:extLst>
      <p:ext uri="{BB962C8B-B14F-4D97-AF65-F5344CB8AC3E}">
        <p14:creationId xmlns:p14="http://schemas.microsoft.com/office/powerpoint/2010/main" val="3128069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Instead of using our proposed temporal graph neural networks, we adopt a 3D multi-object tracker to reason about the spatial-temporal information.  This shows the effectiveness of our proposed temporal </a:t>
            </a:r>
            <a:r>
              <a:rPr lang="en-US" b="0" i="0" dirty="0" err="1">
                <a:effectLst/>
                <a:latin typeface="Arial" panose="020B0604020202020204" pitchFamily="34" charset="0"/>
              </a:rPr>
              <a:t>gnn</a:t>
            </a:r>
            <a:r>
              <a:rPr lang="en-US" b="0" i="0" dirty="0">
                <a:effectLst/>
                <a:latin typeface="Arial" panose="020B0604020202020204" pitchFamily="34" charset="0"/>
              </a:rPr>
              <a:t>.</a:t>
            </a:r>
          </a:p>
          <a:p>
            <a:endParaRPr lang="en-US" b="0" i="0" dirty="0">
              <a:effectLst/>
              <a:latin typeface="Arial" panose="020B0604020202020204" pitchFamily="34" charset="0"/>
            </a:endParaRPr>
          </a:p>
          <a:p>
            <a:r>
              <a:rPr lang="en-US" dirty="0"/>
              <a:t>Without iteratively training the student and the teacher, our method depreciates a</a:t>
            </a:r>
            <a:r>
              <a:rPr lang="zh-CN" altLang="en-US" dirty="0"/>
              <a:t> </a:t>
            </a:r>
            <a:r>
              <a:rPr lang="en-US" altLang="zh-CN" dirty="0"/>
              <a:t>lot </a:t>
            </a:r>
            <a:r>
              <a:rPr lang="en-US" dirty="0"/>
              <a:t>since the teacher is not improved.  </a:t>
            </a:r>
          </a:p>
          <a:p>
            <a:endParaRPr lang="en-US" dirty="0"/>
          </a:p>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t>We also show uncertainty-weight is important to our method as it prevents the student to learn from incorrect pseudo labels.</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t>Finally, we show the efficacy of  our proposed data augmentation to prevent the temporal </a:t>
            </a:r>
            <a:r>
              <a:rPr lang="en-US" dirty="0" err="1"/>
              <a:t>gnn</a:t>
            </a:r>
            <a:r>
              <a:rPr lang="en-US" dirty="0"/>
              <a:t> from overfitting.</a:t>
            </a:r>
          </a:p>
          <a:p>
            <a:endParaRPr lang="en-US" dirty="0"/>
          </a:p>
        </p:txBody>
      </p:sp>
      <p:sp>
        <p:nvSpPr>
          <p:cNvPr id="4" name="Slide Number Placeholder 3"/>
          <p:cNvSpPr>
            <a:spLocks noGrp="1"/>
          </p:cNvSpPr>
          <p:nvPr>
            <p:ph type="sldNum" sz="quarter" idx="5"/>
          </p:nvPr>
        </p:nvSpPr>
        <p:spPr/>
        <p:txBody>
          <a:bodyPr/>
          <a:lstStyle/>
          <a:p>
            <a:fld id="{5396D739-4924-447F-A86D-10E8321BE204}" type="slidenum">
              <a:rPr lang="en-US" smtClean="0"/>
              <a:t>20</a:t>
            </a:fld>
            <a:endParaRPr lang="en-US"/>
          </a:p>
        </p:txBody>
      </p:sp>
    </p:spTree>
    <p:extLst>
      <p:ext uri="{BB962C8B-B14F-4D97-AF65-F5344CB8AC3E}">
        <p14:creationId xmlns:p14="http://schemas.microsoft.com/office/powerpoint/2010/main" val="837428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show our method successfully correct the false positive.</a:t>
            </a:r>
          </a:p>
        </p:txBody>
      </p:sp>
      <p:sp>
        <p:nvSpPr>
          <p:cNvPr id="4" name="Slide Number Placeholder 3"/>
          <p:cNvSpPr>
            <a:spLocks noGrp="1"/>
          </p:cNvSpPr>
          <p:nvPr>
            <p:ph type="sldNum" sz="quarter" idx="5"/>
          </p:nvPr>
        </p:nvSpPr>
        <p:spPr/>
        <p:txBody>
          <a:bodyPr/>
          <a:lstStyle/>
          <a:p>
            <a:fld id="{5396D739-4924-447F-A86D-10E8321BE204}" type="slidenum">
              <a:rPr lang="en-US" smtClean="0"/>
              <a:t>21</a:t>
            </a:fld>
            <a:endParaRPr lang="en-US"/>
          </a:p>
        </p:txBody>
      </p:sp>
    </p:spTree>
    <p:extLst>
      <p:ext uri="{BB962C8B-B14F-4D97-AF65-F5344CB8AC3E}">
        <p14:creationId xmlns:p14="http://schemas.microsoft.com/office/powerpoint/2010/main" val="11068327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a:t>Here we show our method successfully correct the false negative.</a:t>
            </a:r>
          </a:p>
          <a:p>
            <a:endParaRPr lang="en-US"/>
          </a:p>
        </p:txBody>
      </p:sp>
      <p:sp>
        <p:nvSpPr>
          <p:cNvPr id="4" name="Slide Number Placeholder 3"/>
          <p:cNvSpPr>
            <a:spLocks noGrp="1"/>
          </p:cNvSpPr>
          <p:nvPr>
            <p:ph type="sldNum" sz="quarter" idx="5"/>
          </p:nvPr>
        </p:nvSpPr>
        <p:spPr/>
        <p:txBody>
          <a:bodyPr/>
          <a:lstStyle/>
          <a:p>
            <a:fld id="{5396D739-4924-447F-A86D-10E8321BE204}" type="slidenum">
              <a:rPr lang="en-US" smtClean="0"/>
              <a:t>22</a:t>
            </a:fld>
            <a:endParaRPr lang="en-US"/>
          </a:p>
        </p:txBody>
      </p:sp>
    </p:spTree>
    <p:extLst>
      <p:ext uri="{BB962C8B-B14F-4D97-AF65-F5344CB8AC3E}">
        <p14:creationId xmlns:p14="http://schemas.microsoft.com/office/powerpoint/2010/main" val="37811746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2/14/2022 2:50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2561854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work is sponsored by Honda Research Institute &amp; National Science Foundation.</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2/14/2022 2:50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24209038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2/14/2022 2:50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25</a:t>
            </a:fld>
            <a:endParaRPr lang="en-US"/>
          </a:p>
        </p:txBody>
      </p:sp>
    </p:spTree>
    <p:extLst>
      <p:ext uri="{BB962C8B-B14F-4D97-AF65-F5344CB8AC3E}">
        <p14:creationId xmlns:p14="http://schemas.microsoft.com/office/powerpoint/2010/main" val="1209777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latin typeface="Arial" panose="020B0604020202020204" pitchFamily="34" charset="0"/>
              </a:rPr>
              <a:t>Despite the impressive performances, most of the existing approaches are strongly supervised and require the availability of a large amount of well-annotated 3D data.  Labeled 3D annotations are always time-consuming and expensive to collect</a:t>
            </a:r>
            <a:endParaRPr lang="en-US"/>
          </a:p>
        </p:txBody>
      </p:sp>
      <p:sp>
        <p:nvSpPr>
          <p:cNvPr id="4" name="Slide Number Placeholder 3"/>
          <p:cNvSpPr>
            <a:spLocks noGrp="1"/>
          </p:cNvSpPr>
          <p:nvPr>
            <p:ph type="sldNum" sz="quarter" idx="5"/>
          </p:nvPr>
        </p:nvSpPr>
        <p:spPr/>
        <p:txBody>
          <a:bodyPr/>
          <a:lstStyle/>
          <a:p>
            <a:fld id="{5396D739-4924-447F-A86D-10E8321BE204}" type="slidenum">
              <a:rPr lang="en-US" smtClean="0"/>
              <a:t>3</a:t>
            </a:fld>
            <a:endParaRPr lang="en-US"/>
          </a:p>
        </p:txBody>
      </p:sp>
    </p:spTree>
    <p:extLst>
      <p:ext uri="{BB962C8B-B14F-4D97-AF65-F5344CB8AC3E}">
        <p14:creationId xmlns:p14="http://schemas.microsoft.com/office/powerpoint/2010/main" val="1937489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On the other hand, in most applications, point clouds are recorded over time as a data stream. A point cloud video contains richer </a:t>
            </a:r>
            <a:r>
              <a:rPr lang="en-US" b="0" i="0" dirty="0" err="1">
                <a:effectLst/>
                <a:latin typeface="Arial" panose="020B0604020202020204" pitchFamily="34" charset="0"/>
              </a:rPr>
              <a:t>spatio</a:t>
            </a:r>
            <a:r>
              <a:rPr lang="en-US" b="0" i="0" dirty="0">
                <a:effectLst/>
                <a:latin typeface="Arial" panose="020B0604020202020204" pitchFamily="34" charset="0"/>
              </a:rPr>
              <a:t> temporal information than a single frame.</a:t>
            </a:r>
            <a:endParaRPr lang="en-US" dirty="0"/>
          </a:p>
        </p:txBody>
      </p:sp>
      <p:sp>
        <p:nvSpPr>
          <p:cNvPr id="4" name="Slide Number Placeholder 3"/>
          <p:cNvSpPr>
            <a:spLocks noGrp="1"/>
          </p:cNvSpPr>
          <p:nvPr>
            <p:ph type="sldNum" sz="quarter" idx="5"/>
          </p:nvPr>
        </p:nvSpPr>
        <p:spPr/>
        <p:txBody>
          <a:bodyPr/>
          <a:lstStyle/>
          <a:p>
            <a:fld id="{5396D739-4924-447F-A86D-10E8321BE204}" type="slidenum">
              <a:rPr lang="en-US" smtClean="0"/>
              <a:t>4</a:t>
            </a:fld>
            <a:endParaRPr lang="en-US"/>
          </a:p>
        </p:txBody>
      </p:sp>
    </p:spTree>
    <p:extLst>
      <p:ext uri="{BB962C8B-B14F-4D97-AF65-F5344CB8AC3E}">
        <p14:creationId xmlns:p14="http://schemas.microsoft.com/office/powerpoint/2010/main" val="542204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For example, a false negative (missing) detection can be identified if the same object is detected in adjacent frames but is missing in the current frame. A false positive detection can be identified if the detection is isolated i.e. a corresponding detection occurs neither in the previous nor the subsequent frame. A misalignment can be identified if the alignment differs significantly between successive video frames. </a:t>
            </a:r>
            <a:r>
              <a:rPr lang="en-US" sz="900" dirty="0"/>
              <a:t>Can we utilize these information to improve a single frame 3D object detector?</a:t>
            </a:r>
            <a:endParaRPr lang="en-US" dirty="0"/>
          </a:p>
        </p:txBody>
      </p:sp>
      <p:sp>
        <p:nvSpPr>
          <p:cNvPr id="4" name="Slide Number Placeholder 3"/>
          <p:cNvSpPr>
            <a:spLocks noGrp="1"/>
          </p:cNvSpPr>
          <p:nvPr>
            <p:ph type="sldNum" sz="quarter" idx="5"/>
          </p:nvPr>
        </p:nvSpPr>
        <p:spPr/>
        <p:txBody>
          <a:bodyPr/>
          <a:lstStyle/>
          <a:p>
            <a:fld id="{5396D739-4924-447F-A86D-10E8321BE204}" type="slidenum">
              <a:rPr lang="en-US" smtClean="0"/>
              <a:t>5</a:t>
            </a:fld>
            <a:endParaRPr lang="en-US"/>
          </a:p>
        </p:txBody>
      </p:sp>
    </p:spTree>
    <p:extLst>
      <p:ext uri="{BB962C8B-B14F-4D97-AF65-F5344CB8AC3E}">
        <p14:creationId xmlns:p14="http://schemas.microsoft.com/office/powerpoint/2010/main" val="4035376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an overview of our proposed method.</a:t>
            </a:r>
          </a:p>
        </p:txBody>
      </p:sp>
      <p:sp>
        <p:nvSpPr>
          <p:cNvPr id="4" name="Slide Number Placeholder 3"/>
          <p:cNvSpPr>
            <a:spLocks noGrp="1"/>
          </p:cNvSpPr>
          <p:nvPr>
            <p:ph type="sldNum" sz="quarter" idx="5"/>
          </p:nvPr>
        </p:nvSpPr>
        <p:spPr/>
        <p:txBody>
          <a:bodyPr/>
          <a:lstStyle/>
          <a:p>
            <a:fld id="{5396D739-4924-447F-A86D-10E8321BE204}" type="slidenum">
              <a:rPr lang="en-US" smtClean="0"/>
              <a:t>6</a:t>
            </a:fld>
            <a:endParaRPr lang="en-US"/>
          </a:p>
        </p:txBody>
      </p:sp>
    </p:spTree>
    <p:extLst>
      <p:ext uri="{BB962C8B-B14F-4D97-AF65-F5344CB8AC3E}">
        <p14:creationId xmlns:p14="http://schemas.microsoft.com/office/powerpoint/2010/main" val="3534582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Given a pretrained 3D object detector</a:t>
            </a:r>
          </a:p>
        </p:txBody>
      </p:sp>
      <p:sp>
        <p:nvSpPr>
          <p:cNvPr id="4" name="Slide Number Placeholder 3"/>
          <p:cNvSpPr>
            <a:spLocks noGrp="1"/>
          </p:cNvSpPr>
          <p:nvPr>
            <p:ph type="sldNum" sz="quarter" idx="5"/>
          </p:nvPr>
        </p:nvSpPr>
        <p:spPr/>
        <p:txBody>
          <a:bodyPr/>
          <a:lstStyle/>
          <a:p>
            <a:fld id="{5396D739-4924-447F-A86D-10E8321BE204}" type="slidenum">
              <a:rPr lang="en-US" smtClean="0"/>
              <a:t>7</a:t>
            </a:fld>
            <a:endParaRPr lang="en-US"/>
          </a:p>
        </p:txBody>
      </p:sp>
    </p:spTree>
    <p:extLst>
      <p:ext uri="{BB962C8B-B14F-4D97-AF65-F5344CB8AC3E}">
        <p14:creationId xmlns:p14="http://schemas.microsoft.com/office/powerpoint/2010/main" val="2402646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latin typeface="Arial" panose="020B0604020202020204" pitchFamily="34" charset="0"/>
              </a:rPr>
              <a:t>Our method consists of a teacher which performs spatiotemporal reasoning for 3D object detection</a:t>
            </a:r>
            <a:endParaRPr lang="en-US"/>
          </a:p>
        </p:txBody>
      </p:sp>
      <p:sp>
        <p:nvSpPr>
          <p:cNvPr id="4" name="Slide Number Placeholder 3"/>
          <p:cNvSpPr>
            <a:spLocks noGrp="1"/>
          </p:cNvSpPr>
          <p:nvPr>
            <p:ph type="sldNum" sz="quarter" idx="5"/>
          </p:nvPr>
        </p:nvSpPr>
        <p:spPr/>
        <p:txBody>
          <a:bodyPr/>
          <a:lstStyle/>
          <a:p>
            <a:fld id="{5396D739-4924-447F-A86D-10E8321BE204}" type="slidenum">
              <a:rPr lang="en-US" smtClean="0"/>
              <a:t>8</a:t>
            </a:fld>
            <a:endParaRPr lang="en-US"/>
          </a:p>
        </p:txBody>
      </p:sp>
    </p:spTree>
    <p:extLst>
      <p:ext uri="{BB962C8B-B14F-4D97-AF65-F5344CB8AC3E}">
        <p14:creationId xmlns:p14="http://schemas.microsoft.com/office/powerpoint/2010/main" val="929492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latin typeface="Arial" panose="020B0604020202020204" pitchFamily="34" charset="0"/>
              </a:rPr>
              <a:t>This teacher is then used to provide pseudo labels to train a student which takes as input only a single frame. We use uncertainty-aware training to handle incorrect pseudo labels produced by the teacher.</a:t>
            </a:r>
            <a:endParaRPr lang="en-US"/>
          </a:p>
        </p:txBody>
      </p:sp>
      <p:sp>
        <p:nvSpPr>
          <p:cNvPr id="4" name="Slide Number Placeholder 3"/>
          <p:cNvSpPr>
            <a:spLocks noGrp="1"/>
          </p:cNvSpPr>
          <p:nvPr>
            <p:ph type="sldNum" sz="quarter" idx="5"/>
          </p:nvPr>
        </p:nvSpPr>
        <p:spPr/>
        <p:txBody>
          <a:bodyPr/>
          <a:lstStyle/>
          <a:p>
            <a:fld id="{5396D739-4924-447F-A86D-10E8321BE204}" type="slidenum">
              <a:rPr lang="en-US" smtClean="0"/>
              <a:t>9</a:t>
            </a:fld>
            <a:endParaRPr lang="en-US"/>
          </a:p>
        </p:txBody>
      </p:sp>
    </p:spTree>
    <p:extLst>
      <p:ext uri="{BB962C8B-B14F-4D97-AF65-F5344CB8AC3E}">
        <p14:creationId xmlns:p14="http://schemas.microsoft.com/office/powerpoint/2010/main" val="35399366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23.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23.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Left Title Black Bkg">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620078" y="2533913"/>
            <a:ext cx="9034669" cy="553998"/>
          </a:xfrm>
          <a:noFill/>
        </p:spPr>
        <p:txBody>
          <a:bodyPr wrap="square" lIns="0" tIns="0" rIns="0" bIns="0" anchor="b" anchorCtr="0">
            <a:spAutoFit/>
          </a:bodyPr>
          <a:lstStyle>
            <a:lvl1pPr algn="ct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3415670" y="3830546"/>
            <a:ext cx="5511800" cy="338554"/>
          </a:xfrm>
          <a:noFill/>
        </p:spPr>
        <p:txBody>
          <a:bodyPr wrap="square" lIns="0" tIns="0" rIns="0" bIns="0">
            <a:spAutoFit/>
          </a:bodyPr>
          <a:lstStyle>
            <a:lvl1pPr marL="0" indent="0" algn="ctr">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Picture 5" descr="Logo, company name&#10;&#10;Description automatically generated">
            <a:extLst>
              <a:ext uri="{FF2B5EF4-FFF2-40B4-BE49-F238E27FC236}">
                <a16:creationId xmlns:a16="http://schemas.microsoft.com/office/drawing/2014/main" id="{258F7CB7-DD5F-5E48-8589-5546F8A77047}"/>
              </a:ext>
            </a:extLst>
          </p:cNvPr>
          <p:cNvPicPr>
            <a:picLocks noChangeAspect="1"/>
          </p:cNvPicPr>
          <p:nvPr userDrawn="1"/>
        </p:nvPicPr>
        <p:blipFill>
          <a:blip r:embed="rId3"/>
          <a:stretch>
            <a:fillRect/>
          </a:stretch>
        </p:blipFill>
        <p:spPr>
          <a:xfrm>
            <a:off x="585215" y="585216"/>
            <a:ext cx="1654342" cy="457200"/>
          </a:xfrm>
          <a:prstGeom prst="rect">
            <a:avLst/>
          </a:prstGeom>
        </p:spPr>
      </p:pic>
    </p:spTree>
    <p:extLst>
      <p:ext uri="{BB962C8B-B14F-4D97-AF65-F5344CB8AC3E}">
        <p14:creationId xmlns:p14="http://schemas.microsoft.com/office/powerpoint/2010/main" val="16156818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3840" userDrawn="1">
          <p15:clr>
            <a:srgbClr val="5ACBF0"/>
          </p15:clr>
        </p15:guide>
        <p15:guide id="4"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10" name="Picture 9" descr="A picture containing graphical user interface&#10;&#10;Description automatically generated">
            <a:extLst>
              <a:ext uri="{FF2B5EF4-FFF2-40B4-BE49-F238E27FC236}">
                <a16:creationId xmlns:a16="http://schemas.microsoft.com/office/drawing/2014/main" id="{4DD2E68B-567B-384E-BD76-8446DF4E6912}"/>
              </a:ext>
            </a:extLst>
          </p:cNvPr>
          <p:cNvPicPr>
            <a:picLocks noChangeAspect="1"/>
          </p:cNvPicPr>
          <p:nvPr userDrawn="1"/>
        </p:nvPicPr>
        <p:blipFill rotWithShape="1">
          <a:blip r:embed="rId2"/>
          <a:srcRect t="23913" b="46015"/>
          <a:stretch/>
        </p:blipFill>
        <p:spPr>
          <a:xfrm>
            <a:off x="585216" y="585216"/>
            <a:ext cx="973009" cy="292608"/>
          </a:xfrm>
          <a:prstGeom prst="rect">
            <a:avLst/>
          </a:prstGeom>
        </p:spPr>
      </p:pic>
    </p:spTree>
    <p:extLst>
      <p:ext uri="{BB962C8B-B14F-4D97-AF65-F5344CB8AC3E}">
        <p14:creationId xmlns:p14="http://schemas.microsoft.com/office/powerpoint/2010/main" val="39369899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3840" userDrawn="1">
          <p15:clr>
            <a:srgbClr val="5ACBF0"/>
          </p15:clr>
        </p15:guide>
        <p15:guide id="4" orient="horz" pos="2160"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Divider">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5770881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5625778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74975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Divider 4">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1"/>
                </a:solidFill>
                <a:latin typeface="+mn-lt"/>
              </a:defRPr>
            </a:lvl1pPr>
          </a:lstStyle>
          <a:p>
            <a:pPr lvl="0"/>
            <a:r>
              <a:rPr lang="en-US"/>
              <a:t>Section Name</a:t>
            </a:r>
          </a:p>
        </p:txBody>
      </p:sp>
    </p:spTree>
    <p:extLst>
      <p:ext uri="{BB962C8B-B14F-4D97-AF65-F5344CB8AC3E}">
        <p14:creationId xmlns:p14="http://schemas.microsoft.com/office/powerpoint/2010/main" val="11667776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Title">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12 Column Dark Bkg">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Apendix Blue Bkg">
    <p:bg>
      <p:bgPr>
        <a:blipFill>
          <a:blip r:embed="rId2"/>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235373038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losing logo slide">
    <p:bg>
      <p:bgPr>
        <a:blipFill>
          <a:blip r:embed="rId2"/>
          <a:stretch>
            <a:fillRect/>
          </a:stretch>
        </a:blip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Picture 1" descr="A picture containing graphical user interface&#10;&#10;Description automatically generated">
            <a:extLst>
              <a:ext uri="{FF2B5EF4-FFF2-40B4-BE49-F238E27FC236}">
                <a16:creationId xmlns:a16="http://schemas.microsoft.com/office/drawing/2014/main" id="{4BD1782E-992A-5A40-B5E4-6E59B167C0C1}"/>
              </a:ext>
            </a:extLst>
          </p:cNvPr>
          <p:cNvPicPr>
            <a:picLocks noChangeAspect="1"/>
          </p:cNvPicPr>
          <p:nvPr userDrawn="1"/>
        </p:nvPicPr>
        <p:blipFill rotWithShape="1">
          <a:blip r:embed="rId2"/>
          <a:srcRect t="23913" b="46015"/>
          <a:stretch/>
        </p:blipFill>
        <p:spPr>
          <a:xfrm>
            <a:off x="585216" y="585216"/>
            <a:ext cx="973009" cy="292608"/>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85A3F72-AC9D-4340-80C8-739CB780D2EE}"/>
              </a:ext>
            </a:extLst>
          </p:cNvPr>
          <p:cNvSpPr>
            <a:spLocks noGrp="1"/>
          </p:cNvSpPr>
          <p:nvPr>
            <p:ph type="sldNum" sz="quarter" idx="12"/>
          </p:nvPr>
        </p:nvSpPr>
        <p:spPr>
          <a:xfrm>
            <a:off x="10514011" y="5883275"/>
            <a:ext cx="753545" cy="365125"/>
          </a:xfrm>
          <a:prstGeom prst="rect">
            <a:avLst/>
          </a:prstGeom>
        </p:spPr>
        <p:txBody>
          <a:bodyPr/>
          <a:lstStyle/>
          <a:p>
            <a:fld id="{DF28FB93-0A08-4E7D-8E63-9EFA29F1E093}" type="slidenum">
              <a:rPr lang="en-US" dirty="0"/>
              <a:pPr/>
              <a:t>‹#›</a:t>
            </a:fld>
            <a:endParaRPr lang="en-US"/>
          </a:p>
        </p:txBody>
      </p:sp>
    </p:spTree>
    <p:extLst>
      <p:ext uri="{BB962C8B-B14F-4D97-AF65-F5344CB8AC3E}">
        <p14:creationId xmlns:p14="http://schemas.microsoft.com/office/powerpoint/2010/main" val="1719836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pic>
        <p:nvPicPr>
          <p:cNvPr id="2" name="Picture 1" descr="A picture containing graphical user interface&#10;&#10;Description automatically generated">
            <a:extLst>
              <a:ext uri="{FF2B5EF4-FFF2-40B4-BE49-F238E27FC236}">
                <a16:creationId xmlns:a16="http://schemas.microsoft.com/office/drawing/2014/main" id="{9D7F6362-CEC5-1447-9CE5-D9726C684A74}"/>
              </a:ext>
            </a:extLst>
          </p:cNvPr>
          <p:cNvPicPr>
            <a:picLocks noChangeAspect="1"/>
          </p:cNvPicPr>
          <p:nvPr userDrawn="1"/>
        </p:nvPicPr>
        <p:blipFill rotWithShape="1">
          <a:blip r:embed="rId2"/>
          <a:srcRect t="23913" b="46015"/>
          <a:stretch/>
        </p:blipFill>
        <p:spPr>
          <a:xfrm>
            <a:off x="585216" y="585216"/>
            <a:ext cx="973009" cy="292608"/>
          </a:xfrm>
          <a:prstGeom prst="rect">
            <a:avLst/>
          </a:prstGeom>
        </p:spPr>
      </p:pic>
    </p:spTree>
    <p:extLst>
      <p:ext uri="{BB962C8B-B14F-4D97-AF65-F5344CB8AC3E}">
        <p14:creationId xmlns:p14="http://schemas.microsoft.com/office/powerpoint/2010/main" val="8673704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userDrawn="1">
          <p15:clr>
            <a:srgbClr val="FBAE40"/>
          </p15:clr>
        </p15:guide>
        <p15:guide id="6" pos="336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85701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07088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691834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Left Title Black Bkg">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993913" y="2533913"/>
            <a:ext cx="10277061" cy="553998"/>
          </a:xfrm>
          <a:noFill/>
        </p:spPr>
        <p:txBody>
          <a:bodyPr wrap="square" lIns="0" tIns="0" rIns="0" bIns="0" anchor="b" anchorCtr="0">
            <a:spAutoFit/>
          </a:bodyPr>
          <a:lstStyle>
            <a:lvl1pPr algn="ct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3415670" y="3830546"/>
            <a:ext cx="5511800" cy="338554"/>
          </a:xfrm>
          <a:noFill/>
        </p:spPr>
        <p:txBody>
          <a:bodyPr wrap="square" lIns="0" tIns="0" rIns="0" bIns="0">
            <a:spAutoFit/>
          </a:bodyPr>
          <a:lstStyle>
            <a:lvl1pPr marL="0" indent="0" algn="ctr">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1199976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3840" userDrawn="1">
          <p15:clr>
            <a:srgbClr val="5ACBF0"/>
          </p15:clr>
        </p15:guide>
        <p15:guide id="4"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88161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551895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userDrawn="1">
          <p15:clr>
            <a:srgbClr val="5ACBF0"/>
          </p15:clr>
        </p15:guide>
        <p15:guide id="7" pos="1795" userDrawn="1">
          <p15:clr>
            <a:srgbClr val="5ACBF0"/>
          </p15:clr>
        </p15:guide>
        <p15:guide id="8" pos="3035" userDrawn="1">
          <p15:clr>
            <a:srgbClr val="5ACBF0"/>
          </p15:clr>
        </p15:guide>
        <p15:guide id="9" pos="3221" userDrawn="1">
          <p15:clr>
            <a:srgbClr val="5ACBF0"/>
          </p15:clr>
        </p15:guide>
        <p15:guide id="10" pos="4461" userDrawn="1">
          <p15:clr>
            <a:srgbClr val="5ACBF0"/>
          </p15:clr>
        </p15:guide>
        <p15:guide id="11" pos="5890" userDrawn="1">
          <p15:clr>
            <a:srgbClr val="5ACBF0"/>
          </p15:clr>
        </p15:guide>
        <p15:guide id="12" orient="horz" pos="1436">
          <p15:clr>
            <a:srgbClr val="5ACBF0"/>
          </p15:clr>
        </p15:guide>
        <p15:guide id="13" pos="4646" userDrawn="1">
          <p15:clr>
            <a:srgbClr val="5ACBF0"/>
          </p15:clr>
        </p15:guide>
        <p15:guide id="14" pos="6072" userDrawn="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13384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userDrawn="1">
          <p15:clr>
            <a:srgbClr val="5ACBF0"/>
          </p15:clr>
        </p15:guide>
        <p15:guide id="34" pos="3336" userDrawn="1">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userDrawn="1">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guide id="31" pos="3840" userDrawn="1">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blipFill>
            <a:blip r:embed="rId2"/>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89192910"/>
      </p:ext>
    </p:extLst>
  </p:cSld>
  <p:clrMapOvr>
    <a:masterClrMapping/>
  </p:clrMapOvr>
  <p:transition>
    <p:fade/>
  </p:transition>
  <p:extLst>
    <p:ext uri="{DCECCB84-F9BA-43D5-87BE-67443E8EF086}">
      <p15:sldGuideLst xmlns:p15="http://schemas.microsoft.com/office/powerpoint/2012/main">
        <p15:guide id="2" orient="horz" pos="1162" userDrawn="1">
          <p15:clr>
            <a:srgbClr val="5ACBF0"/>
          </p15:clr>
        </p15:guide>
        <p15:guide id="3" orient="horz" pos="288">
          <p15:clr>
            <a:srgbClr val="5ACBF0"/>
          </p15:clr>
        </p15:guide>
        <p15:guide id="5" orient="horz" pos="90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userDrawn="1"/>
        </p:nvSpPr>
        <p:spPr bwMode="auto">
          <a:xfrm>
            <a:off x="1" y="0"/>
            <a:ext cx="12192000" cy="1439693"/>
          </a:xfrm>
          <a:prstGeom prst="rect">
            <a:avLst/>
          </a:prstGeom>
          <a:blipFill>
            <a:blip r:embed="rId2"/>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287030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userDrawn="1">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userDrawn="1"/>
        </p:nvSpPr>
        <p:spPr bwMode="auto">
          <a:xfrm>
            <a:off x="1" y="0"/>
            <a:ext cx="12192000" cy="1439693"/>
          </a:xfrm>
          <a:prstGeom prst="rect">
            <a:avLst/>
          </a:prstGeom>
          <a:blipFill>
            <a:blip r:embed="rId2"/>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58693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userDrawn="1">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1" y="0"/>
            <a:ext cx="12192000" cy="1439693"/>
          </a:xfrm>
          <a:prstGeom prst="rect">
            <a:avLst/>
          </a:prstGeom>
          <a:blipFill>
            <a:blip r:embed="rId2"/>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33069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userDrawn="1"/>
        </p:nvSpPr>
        <p:spPr bwMode="auto">
          <a:xfrm>
            <a:off x="1" y="0"/>
            <a:ext cx="12192000" cy="1439693"/>
          </a:xfrm>
          <a:prstGeom prst="rect">
            <a:avLst/>
          </a:prstGeom>
          <a:blipFill>
            <a:blip r:embed="rId2"/>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2089322"/>
      </p:ext>
    </p:extLst>
  </p:cSld>
  <p:clrMapOvr>
    <a:masterClrMapping/>
  </p:clrMapOvr>
  <p:transition>
    <p:fade/>
  </p:transition>
  <p:extLst>
    <p:ext uri="{DCECCB84-F9BA-43D5-87BE-67443E8EF086}">
      <p15:sldGuideLst xmlns:p15="http://schemas.microsoft.com/office/powerpoint/2012/main">
        <p15:guide id="3" orient="horz" pos="1162" userDrawn="1">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End Slide Color Bkg">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rgbClr val="41C4DB"/>
                </a:solidFill>
                <a:latin typeface="+mj-lt"/>
                <a:cs typeface="Segoe UI" panose="020B0502040204020203" pitchFamily="34" charset="0"/>
              </a:defRPr>
            </a:lvl1pPr>
          </a:lstStyle>
          <a:p>
            <a:r>
              <a:rPr lang="en-US"/>
              <a:t>Thank you</a:t>
            </a:r>
          </a:p>
        </p:txBody>
      </p:sp>
      <p:pic>
        <p:nvPicPr>
          <p:cNvPr id="2" name="Picture 1" descr="Logo, company name&#10;&#10;Description automatically generated">
            <a:extLst>
              <a:ext uri="{FF2B5EF4-FFF2-40B4-BE49-F238E27FC236}">
                <a16:creationId xmlns:a16="http://schemas.microsoft.com/office/drawing/2014/main" id="{50A458CF-58EF-5844-9A6D-532D44F88487}"/>
              </a:ext>
            </a:extLst>
          </p:cNvPr>
          <p:cNvPicPr>
            <a:picLocks noChangeAspect="1"/>
          </p:cNvPicPr>
          <p:nvPr userDrawn="1"/>
        </p:nvPicPr>
        <p:blipFill>
          <a:blip r:embed="rId3"/>
          <a:stretch>
            <a:fillRect/>
          </a:stretch>
        </p:blipFill>
        <p:spPr>
          <a:xfrm>
            <a:off x="585216" y="585216"/>
            <a:ext cx="1058779" cy="292608"/>
          </a:xfrm>
          <a:prstGeom prst="rect">
            <a:avLst/>
          </a:prstGeom>
        </p:spPr>
      </p:pic>
    </p:spTree>
    <p:extLst>
      <p:ext uri="{BB962C8B-B14F-4D97-AF65-F5344CB8AC3E}">
        <p14:creationId xmlns:p14="http://schemas.microsoft.com/office/powerpoint/2010/main" val="10482422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userDrawn="1">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userDrawn="1"/>
        </p:nvSpPr>
        <p:spPr bwMode="auto">
          <a:xfrm>
            <a:off x="1" y="7557"/>
            <a:ext cx="12192000" cy="1439693"/>
          </a:xfrm>
          <a:prstGeom prst="rect">
            <a:avLst/>
          </a:prstGeom>
          <a:blipFill>
            <a:blip r:embed="rId2"/>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996806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userDrawn="1">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125104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52274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0B059BA-1AFF-4C4D-A1B2-48741243BD8E}"/>
              </a:ext>
            </a:extLst>
          </p:cNvPr>
          <p:cNvSpPr txBox="1"/>
          <p:nvPr userDrawn="1"/>
        </p:nvSpPr>
        <p:spPr>
          <a:xfrm>
            <a:off x="6385686" y="4836496"/>
            <a:ext cx="65" cy="307777"/>
          </a:xfrm>
          <a:prstGeom prst="rect">
            <a:avLst/>
          </a:prstGeom>
          <a:noFill/>
        </p:spPr>
        <p:txBody>
          <a:bodyPr wrap="none" lIns="0" tIns="0" rIns="0" bIns="0" rtlCol="0">
            <a:spAutoFit/>
          </a:bodyPr>
          <a:lstStyle/>
          <a:p>
            <a:pPr algn="l"/>
            <a:endParaRPr lang="en-US" sz="2000" err="1"/>
          </a:p>
        </p:txBody>
      </p:sp>
    </p:spTree>
    <p:extLst>
      <p:ext uri="{BB962C8B-B14F-4D97-AF65-F5344CB8AC3E}">
        <p14:creationId xmlns:p14="http://schemas.microsoft.com/office/powerpoint/2010/main" val="19233180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75761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68791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6758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70829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890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oAutofit/>
          </a:bodyPr>
          <a:lstStyle/>
          <a:p>
            <a:pPr algn="l"/>
            <a:r>
              <a:rPr lang="en-US" sz="36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oAutofit/>
          </a:bodyPr>
          <a:lstStyle/>
          <a:p>
            <a:pPr algn="l"/>
            <a:r>
              <a:rPr lang="en-US" sz="36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8886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Left Title 3 Column Right">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3" y="585788"/>
            <a:ext cx="10996655" cy="548745"/>
          </a:xfrm>
        </p:spPr>
        <p:txBody>
          <a:bodyPr anchor="t">
            <a:noAutofit/>
          </a:bodyPr>
          <a:lstStyle>
            <a:lvl1pPr>
              <a:defRPr sz="2800">
                <a:solidFill>
                  <a:schemeClr val="tx1"/>
                </a:solidFill>
              </a:defRPr>
            </a:lvl1pPr>
          </a:lstStyle>
          <a:p>
            <a:r>
              <a:rPr lang="en-US"/>
              <a:t>Title</a:t>
            </a:r>
          </a:p>
        </p:txBody>
      </p:sp>
    </p:spTree>
    <p:extLst>
      <p:ext uri="{BB962C8B-B14F-4D97-AF65-F5344CB8AC3E}">
        <p14:creationId xmlns:p14="http://schemas.microsoft.com/office/powerpoint/2010/main" val="143609174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838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21378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185091634"/>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userDrawn="1">
          <p15:clr>
            <a:srgbClr val="A4A3A4"/>
          </p15:clr>
        </p15:guide>
        <p15:guide id="17" pos="3931" userDrawn="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blipFill>
          <a:blip r:embed="rId2"/>
          <a:stretch>
            <a:fillRect/>
          </a:stretch>
        </a:blip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598530170"/>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userDrawn="1">
          <p15:clr>
            <a:srgbClr val="A4A3A4"/>
          </p15:clr>
        </p15:guide>
        <p15:guide id="17" pos="3931" userDrawn="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7937" y="0"/>
            <a:ext cx="5959475" cy="6858000"/>
          </a:xfrm>
          <a:prstGeom prst="rect">
            <a:avLst/>
          </a:prstGeom>
          <a:blipFill>
            <a:blip r:embed="rId2"/>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212407088"/>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userDrawn="1">
          <p15:clr>
            <a:srgbClr val="A4A3A4"/>
          </p15:clr>
        </p15:guide>
        <p15:guide id="17" pos="3931" userDrawn="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7" orient="horz" pos="1968">
          <p15:clr>
            <a:srgbClr val="5ACBF0"/>
          </p15:clr>
        </p15:guide>
        <p15:guide id="8" orient="horz" pos="2226">
          <p15:clr>
            <a:srgbClr val="5ACBF0"/>
          </p15:clr>
        </p15:guide>
        <p15:guide id="10" pos="3729" userDrawn="1">
          <p15:clr>
            <a:srgbClr val="C35EA4"/>
          </p15:clr>
        </p15:guide>
        <p15:guide id="11" pos="2993">
          <p15:clr>
            <a:srgbClr val="5ACBF0"/>
          </p15:clr>
        </p15:guide>
        <p15:guide id="12" pos="3543">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userDrawn="1">
          <p15:clr>
            <a:srgbClr val="C35EA4"/>
          </p15:clr>
        </p15:guide>
        <p15:guide id="8" pos="3544">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352849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userDrawn="1">
          <p15:clr>
            <a:srgbClr val="A4A3A4"/>
          </p15:clr>
        </p15:guide>
        <p15:guide id="19" pos="4531" userDrawn="1">
          <p15:clr>
            <a:srgbClr val="A4A3A4"/>
          </p15:clr>
        </p15:guide>
        <p15:guide id="28" orient="horz" pos="905">
          <p15:clr>
            <a:srgbClr val="5ACBF0"/>
          </p15:clr>
        </p15:guide>
        <p15:guide id="30"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16701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userDrawn="1">
          <p15:clr>
            <a:srgbClr val="A4A3A4"/>
          </p15:clr>
        </p15:guide>
        <p15:guide id="19" pos="3341" userDrawn="1">
          <p15:clr>
            <a:srgbClr val="A4A3A4"/>
          </p15:clr>
        </p15:guide>
        <p15:guide id="28" orient="horz" pos="905">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Left Title 3 Column Right">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3" y="585788"/>
            <a:ext cx="10996655" cy="548745"/>
          </a:xfrm>
        </p:spPr>
        <p:txBody>
          <a:bodyPr anchor="t">
            <a:noAutofit/>
          </a:bodyPr>
          <a:lstStyle>
            <a:lvl1pPr>
              <a:defRPr sz="2800">
                <a:solidFill>
                  <a:schemeClr val="tx1"/>
                </a:solidFill>
              </a:defRPr>
            </a:lvl1pPr>
          </a:lstStyle>
          <a:p>
            <a:r>
              <a:rPr lang="en-US"/>
              <a:t>Title</a:t>
            </a:r>
          </a:p>
        </p:txBody>
      </p:sp>
      <p:sp>
        <p:nvSpPr>
          <p:cNvPr id="3" name="Content Placeholder 3">
            <a:extLst>
              <a:ext uri="{FF2B5EF4-FFF2-40B4-BE49-F238E27FC236}">
                <a16:creationId xmlns:a16="http://schemas.microsoft.com/office/drawing/2014/main" id="{0E0EBFF6-081C-5D49-BE59-596C45C99CD5}"/>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14283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7962772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userDrawn="1"/>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9094434"/>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2058752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userDrawn="1">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Left Title 3 Column Right">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3" y="585788"/>
            <a:ext cx="10996655" cy="548745"/>
          </a:xfrm>
        </p:spPr>
        <p:txBody>
          <a:bodyPr anchor="t">
            <a:noAutofit/>
          </a:bodyPr>
          <a:lstStyle>
            <a:lvl1pPr>
              <a:defRPr sz="2800">
                <a:solidFill>
                  <a:schemeClr val="tx1"/>
                </a:solidFill>
              </a:defRPr>
            </a:lvl1pPr>
          </a:lstStyle>
          <a:p>
            <a:r>
              <a:rPr lang="en-US"/>
              <a:t>Title</a:t>
            </a:r>
          </a:p>
        </p:txBody>
      </p:sp>
      <p:sp>
        <p:nvSpPr>
          <p:cNvPr id="3" name="Content Placeholder 4">
            <a:extLst>
              <a:ext uri="{FF2B5EF4-FFF2-40B4-BE49-F238E27FC236}">
                <a16:creationId xmlns:a16="http://schemas.microsoft.com/office/drawing/2014/main" id="{3A250D55-F83C-6F4A-B067-ABEED557BE6D}"/>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8">
            <a:extLst>
              <a:ext uri="{FF2B5EF4-FFF2-40B4-BE49-F238E27FC236}">
                <a16:creationId xmlns:a16="http://schemas.microsoft.com/office/drawing/2014/main" id="{FB8AD386-6FE9-AA4B-B276-ADB011ABA1C2}"/>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936011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userDrawn="1">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24772569"/>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4" orient="horz" pos="3209" userDrawn="1">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userDrawn="1">
          <p15:clr>
            <a:srgbClr val="5ACBF0"/>
          </p15:clr>
        </p15:guide>
        <p15:guide id="15" pos="3451" userDrawn="1">
          <p15:clr>
            <a:srgbClr val="5ACBF0"/>
          </p15:clr>
        </p15:guide>
        <p15:guide id="16" pos="4229" userDrawn="1">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82817732"/>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userDrawn="1">
          <p15:clr>
            <a:srgbClr val="5ACBF0"/>
          </p15:clr>
        </p15:guide>
        <p15:guide id="15" pos="2168" userDrawn="1">
          <p15:clr>
            <a:srgbClr val="5ACBF0"/>
          </p15:clr>
        </p15:guide>
        <p15:guide id="16" pos="2944" userDrawn="1">
          <p15:clr>
            <a:srgbClr val="5ACBF0"/>
          </p15:clr>
        </p15:guide>
        <p15:guide id="17" pos="4738" userDrawn="1">
          <p15:clr>
            <a:srgbClr val="5ACBF0"/>
          </p15:clr>
        </p15:guide>
        <p15:guide id="18" pos="5514" userDrawn="1">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5299928"/>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userDrawn="1">
          <p15:clr>
            <a:srgbClr val="5ACBF0"/>
          </p15:clr>
        </p15:guide>
        <p15:guide id="16" pos="1524" userDrawn="1">
          <p15:clr>
            <a:srgbClr val="5ACBF0"/>
          </p15:clr>
        </p15:guide>
        <p15:guide id="17" pos="2298" userDrawn="1">
          <p15:clr>
            <a:srgbClr val="5ACBF0"/>
          </p15:clr>
        </p15:guide>
        <p15:guide id="18" pos="3450" userDrawn="1">
          <p15:clr>
            <a:srgbClr val="5ACBF0"/>
          </p15:clr>
        </p15:guide>
        <p15:guide id="19" pos="4230" userDrawn="1">
          <p15:clr>
            <a:srgbClr val="5ACBF0"/>
          </p15:clr>
        </p15:guide>
        <p15:guide id="20" pos="5380" userDrawn="1">
          <p15:clr>
            <a:srgbClr val="5ACBF0"/>
          </p15:clr>
        </p15:guide>
        <p15:guide id="21" pos="6156" userDrawn="1">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0590399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616026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userDrawn="1">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753169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userDrawn="1">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7464684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userDrawn="1">
          <p15:clr>
            <a:srgbClr val="5ACBF0"/>
          </p15:clr>
        </p15:guide>
        <p15:guide id="3" pos="6216" userDrawn="1">
          <p15:clr>
            <a:srgbClr val="5ACBF0"/>
          </p15:clr>
        </p15:guide>
        <p15:guide id="5" pos="5850" userDrawn="1">
          <p15:clr>
            <a:srgbClr val="5ACBF0"/>
          </p15:clr>
        </p15:guide>
        <p15:guide id="7" pos="4392" userDrawn="1">
          <p15:clr>
            <a:srgbClr val="5ACBF0"/>
          </p15:clr>
        </p15:guide>
        <p15:guide id="8" pos="3292" userDrawn="1">
          <p15:clr>
            <a:srgbClr val="5ACBF0"/>
          </p15:clr>
        </p15:guide>
        <p15:guide id="10" pos="2926">
          <p15:clr>
            <a:srgbClr val="5ACBF0"/>
          </p15:clr>
        </p15:guide>
        <p15:guide id="11" pos="4754" userDrawn="1">
          <p15:clr>
            <a:srgbClr val="5ACBF0"/>
          </p15:clr>
        </p15:guide>
        <p15:guide id="13" pos="1464" userDrawn="1">
          <p15:clr>
            <a:srgbClr val="5ACBF0"/>
          </p15:clr>
        </p15:guide>
        <p15:guide id="14" orient="horz" pos="1440">
          <p15:clr>
            <a:srgbClr val="5ACBF0"/>
          </p15:clr>
        </p15:guide>
        <p15:guide id="15" pos="1830" userDrawn="1">
          <p15:clr>
            <a:srgbClr val="5ACBF0"/>
          </p15:clr>
        </p15:guide>
        <p15:guide id="16" orient="horz" pos="2533" userDrawn="1">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slide 1b">
    <p:bg>
      <p:bgPr>
        <a:blipFill>
          <a:blip r:embed="rId2"/>
          <a:stretch>
            <a:fillRect/>
          </a:stretch>
        </a:blip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32705632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userDrawn="1"/>
        </p:nvSpPr>
        <p:spPr bwMode="auto">
          <a:xfrm>
            <a:off x="0" y="0"/>
            <a:ext cx="8128000" cy="6858000"/>
          </a:xfrm>
          <a:prstGeom prst="rect">
            <a:avLst/>
          </a:prstGeom>
          <a:blipFill>
            <a:blip r:embed="rId2"/>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a:t>Add quote text here</a:t>
            </a:r>
          </a:p>
        </p:txBody>
      </p:sp>
    </p:spTree>
    <p:extLst>
      <p:ext uri="{BB962C8B-B14F-4D97-AF65-F5344CB8AC3E}">
        <p14:creationId xmlns:p14="http://schemas.microsoft.com/office/powerpoint/2010/main" val="16069523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quare photo">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41C4DB"/>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pic>
        <p:nvPicPr>
          <p:cNvPr id="3" name="Picture 2" descr="Logo, company name&#10;&#10;Description automatically generated">
            <a:extLst>
              <a:ext uri="{FF2B5EF4-FFF2-40B4-BE49-F238E27FC236}">
                <a16:creationId xmlns:a16="http://schemas.microsoft.com/office/drawing/2014/main" id="{9638A370-E5BA-B249-B2B0-1DB7C5B758F7}"/>
              </a:ext>
            </a:extLst>
          </p:cNvPr>
          <p:cNvPicPr>
            <a:picLocks noChangeAspect="1"/>
          </p:cNvPicPr>
          <p:nvPr userDrawn="1"/>
        </p:nvPicPr>
        <p:blipFill>
          <a:blip r:embed="rId3"/>
          <a:stretch>
            <a:fillRect/>
          </a:stretch>
        </p:blipFill>
        <p:spPr>
          <a:xfrm>
            <a:off x="585216" y="585216"/>
            <a:ext cx="1058779" cy="292608"/>
          </a:xfrm>
          <a:prstGeom prst="rect">
            <a:avLst/>
          </a:prstGeom>
        </p:spPr>
      </p:pic>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103861675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userDrawn="1">
          <p15:clr>
            <a:srgbClr val="5ACBF0"/>
          </p15:clr>
        </p15:guide>
        <p15:guide id="7" pos="4747" userDrawn="1">
          <p15:clr>
            <a:srgbClr val="5ACBF0"/>
          </p15:clr>
        </p15:guide>
        <p15:guide id="8" pos="4936">
          <p15:clr>
            <a:srgbClr val="5ACBF0"/>
          </p15:clr>
        </p15:guide>
        <p15:guide id="9" pos="5123">
          <p15:clr>
            <a:srgbClr val="5ACBF0"/>
          </p15:clr>
        </p15:guide>
        <p15:guide id="10" orient="horz" pos="3465" userDrawn="1">
          <p15:clr>
            <a:srgbClr val="5ACBF0"/>
          </p15:clr>
        </p15:guide>
        <p15:guide id="11" orient="horz" pos="1956" userDrawn="1">
          <p15:clr>
            <a:srgbClr val="FBAE40"/>
          </p15:clr>
        </p15:guide>
        <p15:guide id="12" pos="1096"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69616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4964009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8310202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8148746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187997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blipFill>
            <a:blip r:embed="rId2"/>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777073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blipFill>
            <a:blip r:embed="rId2"/>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1"/>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367836929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userDrawn="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blipFill>
            <a:blip r:embed="rId2"/>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1"/>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152312443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userDrawn="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blipFill>
            <a:blip r:embed="rId2"/>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9248679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Picture 1" descr="Logo, company name&#10;&#10;Description automatically generated">
            <a:extLst>
              <a:ext uri="{FF2B5EF4-FFF2-40B4-BE49-F238E27FC236}">
                <a16:creationId xmlns:a16="http://schemas.microsoft.com/office/drawing/2014/main" id="{7C073CB4-0BD7-4742-A00B-5C3B13EE5141}"/>
              </a:ext>
            </a:extLst>
          </p:cNvPr>
          <p:cNvPicPr>
            <a:picLocks noChangeAspect="1"/>
          </p:cNvPicPr>
          <p:nvPr userDrawn="1"/>
        </p:nvPicPr>
        <p:blipFill>
          <a:blip r:embed="rId2"/>
          <a:stretch>
            <a:fillRect/>
          </a:stretch>
        </p:blipFill>
        <p:spPr>
          <a:xfrm>
            <a:off x="585216" y="585216"/>
            <a:ext cx="1058779" cy="292608"/>
          </a:xfrm>
          <a:prstGeom prst="rect">
            <a:avLst/>
          </a:prstGeom>
        </p:spPr>
      </p:pic>
    </p:spTree>
    <p:extLst>
      <p:ext uri="{BB962C8B-B14F-4D97-AF65-F5344CB8AC3E}">
        <p14:creationId xmlns:p14="http://schemas.microsoft.com/office/powerpoint/2010/main" val="40899690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3840" userDrawn="1">
          <p15:clr>
            <a:srgbClr val="5ACBF0"/>
          </p15:clr>
        </p15:guide>
        <p15:guide id="4" orient="horz" pos="216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blipFill>
            <a:blip r:embed="rId2"/>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75047256"/>
      </p:ext>
    </p:extLst>
  </p:cSld>
  <p:clrMapOvr>
    <a:masterClrMapping/>
  </p:clrMapOvr>
  <p:transition>
    <p:fade/>
  </p:transition>
  <p:extLst>
    <p:ext uri="{DCECCB84-F9BA-43D5-87BE-67443E8EF086}">
      <p15:sldGuideLst xmlns:p15="http://schemas.microsoft.com/office/powerpoint/2012/main">
        <p15:guide id="13" pos="4929" userDrawn="1">
          <p15:clr>
            <a:srgbClr val="5ACBF0"/>
          </p15:clr>
        </p15:guide>
        <p15:guide id="29" orient="horz" pos="2160">
          <p15:clr>
            <a:srgbClr val="5ACBF0"/>
          </p15:clr>
        </p15:guide>
        <p15:guide id="30" pos="4566" userDrawn="1">
          <p15:clr>
            <a:srgbClr val="5ACBF0"/>
          </p15:clr>
        </p15:guide>
        <p15:guide id="31" pos="4203" userDrawn="1">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8644385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Pr>
        <a:blipFill>
          <a:blip r:embed="rId2"/>
          <a:stretch>
            <a:fillRect/>
          </a:stretch>
        </a:blip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05326340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userDrawn="1">
          <p15:clr>
            <a:srgbClr val="A4A3A4"/>
          </p15:clr>
        </p15:guide>
        <p15:guide id="28" pos="3840">
          <p15:clr>
            <a:srgbClr val="F26B43"/>
          </p15:clr>
        </p15:guide>
        <p15:guide id="29" pos="3454" userDrawn="1">
          <p15:clr>
            <a:srgbClr val="FBAE40"/>
          </p15:clr>
        </p15:guide>
        <p15:guide id="30" pos="4203"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5959475" cy="6858000"/>
          </a:xfrm>
          <a:prstGeom prst="rect">
            <a:avLst/>
          </a:prstGeom>
          <a:blipFill>
            <a:blip r:embed="rId2"/>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1"/>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3455035362"/>
      </p:ext>
    </p:extLst>
  </p:cSld>
  <p:clrMapOvr>
    <a:masterClrMapping/>
  </p:clrMapOvr>
  <p:transition>
    <p:fade/>
  </p:transition>
  <p:extLst>
    <p:ext uri="{DCECCB84-F9BA-43D5-87BE-67443E8EF086}">
      <p15:sldGuideLst xmlns:p15="http://schemas.microsoft.com/office/powerpoint/2012/main">
        <p15:guide id="16" pos="3754" userDrawn="1">
          <p15:clr>
            <a:srgbClr val="A4A3A4"/>
          </p15:clr>
        </p15:guide>
        <p15:guide id="17" pos="3931" userDrawn="1">
          <p15:clr>
            <a:srgbClr val="A4A3A4"/>
          </p15:clr>
        </p15:guide>
        <p15:guide id="20" pos="4937">
          <p15:clr>
            <a:srgbClr val="A4A3A4"/>
          </p15:clr>
        </p15:guide>
        <p15:guide id="21" pos="5133" userDrawn="1">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userDrawn="1">
          <p15:clr>
            <a:srgbClr val="FBAE40"/>
          </p15:clr>
        </p15:guide>
        <p15:guide id="32" orient="horz" pos="1162"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4065589" cy="6858000"/>
          </a:xfrm>
          <a:prstGeom prst="rect">
            <a:avLst/>
          </a:prstGeom>
          <a:blipFill>
            <a:blip r:embed="rId2"/>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p>
        </p:txBody>
      </p:sp>
    </p:spTree>
    <p:extLst>
      <p:ext uri="{BB962C8B-B14F-4D97-AF65-F5344CB8AC3E}">
        <p14:creationId xmlns:p14="http://schemas.microsoft.com/office/powerpoint/2010/main" val="835566677"/>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8" pos="4342" userDrawn="1">
          <p15:clr>
            <a:srgbClr val="A4A3A4"/>
          </p15:clr>
        </p15:guide>
        <p15:guide id="19" pos="4531" userDrawn="1">
          <p15:clr>
            <a:srgbClr val="A4A3A4"/>
          </p15:clr>
        </p15:guide>
        <p15:guide id="28" orient="horz" pos="905">
          <p15:clr>
            <a:srgbClr val="5ACBF0"/>
          </p15:clr>
        </p15:guide>
        <p15:guide id="30" orient="horz" pos="288">
          <p15:clr>
            <a:srgbClr val="5ACBF0"/>
          </p15:clr>
        </p15:guide>
        <p15:guide id="31" orient="horz" pos="2704" userDrawn="1">
          <p15:clr>
            <a:srgbClr val="5ACBF0"/>
          </p15:clr>
        </p15:guide>
        <p15:guide id="32" pos="6947"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12192000" cy="1439693"/>
          </a:xfrm>
          <a:prstGeom prst="rect">
            <a:avLst/>
          </a:prstGeom>
          <a:blipFill>
            <a:blip r:embed="rId2"/>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648551354"/>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rofile Slide">
    <p:bg>
      <p:bgPr>
        <a:blipFill>
          <a:blip r:embed="rId2"/>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a:noFill/>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15621394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userDrawn="1">
          <p15:clr>
            <a:srgbClr val="FBAE40"/>
          </p15:clr>
        </p15:guide>
        <p15:guide id="25" orient="horz" pos="709" userDrawn="1">
          <p15:clr>
            <a:srgbClr val="FBAE40"/>
          </p15:clr>
        </p15:guide>
        <p15:guide id="26" pos="6834"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380117858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userDrawn="1">
          <p15:clr>
            <a:srgbClr val="FBAE40"/>
          </p15:clr>
        </p15:guide>
        <p15:guide id="25" orient="horz" pos="709" userDrawn="1">
          <p15:clr>
            <a:srgbClr val="FBAE40"/>
          </p15:clr>
        </p15:guide>
        <p15:guide id="26" pos="6834" userDrawn="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arge Number Divider 1">
    <p:bg>
      <p:bgPr>
        <a:blipFill>
          <a:blip r:embed="rId2"/>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309218211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Large Number Divider 1">
    <p:bg>
      <p:bgPr>
        <a:blipFill>
          <a:blip r:embed="rId2"/>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0063326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Picture 1" descr="Logo, company name&#10;&#10;Description automatically generated">
            <a:extLst>
              <a:ext uri="{FF2B5EF4-FFF2-40B4-BE49-F238E27FC236}">
                <a16:creationId xmlns:a16="http://schemas.microsoft.com/office/drawing/2014/main" id="{84B9EA79-7436-4B41-BA19-1445E120A310}"/>
              </a:ext>
            </a:extLst>
          </p:cNvPr>
          <p:cNvPicPr>
            <a:picLocks noChangeAspect="1"/>
          </p:cNvPicPr>
          <p:nvPr userDrawn="1"/>
        </p:nvPicPr>
        <p:blipFill>
          <a:blip r:embed="rId2"/>
          <a:stretch>
            <a:fillRect/>
          </a:stretch>
        </p:blipFill>
        <p:spPr>
          <a:xfrm>
            <a:off x="585216" y="585216"/>
            <a:ext cx="1058779" cy="292608"/>
          </a:xfrm>
          <a:prstGeom prst="rect">
            <a:avLst/>
          </a:prstGeom>
        </p:spPr>
      </p:pic>
    </p:spTree>
    <p:extLst>
      <p:ext uri="{BB962C8B-B14F-4D97-AF65-F5344CB8AC3E}">
        <p14:creationId xmlns:p14="http://schemas.microsoft.com/office/powerpoint/2010/main" val="33021165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3840" userDrawn="1">
          <p15:clr>
            <a:srgbClr val="5ACBF0"/>
          </p15:clr>
        </p15:guide>
        <p15:guide id="4" orient="horz" pos="216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Large Number Divider 1">
    <p:bg>
      <p:bgPr>
        <a:blipFill>
          <a:blip r:embed="rId2"/>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8473859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Large Number Divider 1">
    <p:bg>
      <p:bgPr>
        <a:blipFill>
          <a:blip r:embed="rId2"/>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5035194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_Large Number Divider 1">
    <p:bg>
      <p:bgPr>
        <a:blipFill>
          <a:blip r:embed="rId2"/>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2" name="TextBox 1">
            <a:extLst>
              <a:ext uri="{FF2B5EF4-FFF2-40B4-BE49-F238E27FC236}">
                <a16:creationId xmlns:a16="http://schemas.microsoft.com/office/drawing/2014/main" id="{BB66EFA9-3E7F-0E4E-ACC3-983DDEFE6945}"/>
              </a:ext>
            </a:extLst>
          </p:cNvPr>
          <p:cNvSpPr txBox="1"/>
          <p:nvPr userDrawn="1"/>
        </p:nvSpPr>
        <p:spPr>
          <a:xfrm>
            <a:off x="-2365349" y="3763398"/>
            <a:ext cx="65" cy="307777"/>
          </a:xfrm>
          <a:prstGeom prst="rect">
            <a:avLst/>
          </a:prstGeom>
          <a:noFill/>
        </p:spPr>
        <p:txBody>
          <a:bodyPr wrap="none" lIns="0" tIns="0" rIns="0" bIns="0" rtlCol="0">
            <a:spAutoFit/>
          </a:bodyPr>
          <a:lstStyle/>
          <a:p>
            <a:pPr algn="l"/>
            <a:endParaRPr lang="en-US" sz="2000" err="1"/>
          </a:p>
        </p:txBody>
      </p:sp>
    </p:spTree>
    <p:extLst>
      <p:ext uri="{BB962C8B-B14F-4D97-AF65-F5344CB8AC3E}">
        <p14:creationId xmlns:p14="http://schemas.microsoft.com/office/powerpoint/2010/main" val="37724713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00802985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2438410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785341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65668527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2063983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45095137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emo slide">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theme" Target="../theme/theme1.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image" Target="../media/image1.emf"/><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13"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5397" r:id="rId1"/>
    <p:sldLayoutId id="2147485404" r:id="rId2"/>
    <p:sldLayoutId id="2147485398" r:id="rId3"/>
    <p:sldLayoutId id="2147485399" r:id="rId4"/>
    <p:sldLayoutId id="2147485401" r:id="rId5"/>
    <p:sldLayoutId id="2147485402" r:id="rId6"/>
    <p:sldLayoutId id="2147484580" r:id="rId7"/>
    <p:sldLayoutId id="2147485286" r:id="rId8"/>
    <p:sldLayoutId id="2147485403" r:id="rId9"/>
    <p:sldLayoutId id="2147485390" r:id="rId10"/>
    <p:sldLayoutId id="2147484610" r:id="rId11"/>
    <p:sldLayoutId id="2147485389" r:id="rId12"/>
    <p:sldLayoutId id="2147484710" r:id="rId13"/>
    <p:sldLayoutId id="2147484240" r:id="rId14"/>
    <p:sldLayoutId id="2147484910" r:id="rId15"/>
    <p:sldLayoutId id="2147484911" r:id="rId16"/>
    <p:sldLayoutId id="2147485050" r:id="rId17"/>
    <p:sldLayoutId id="2147485165" r:id="rId18"/>
    <p:sldLayoutId id="2147484941" r:id="rId19"/>
    <p:sldLayoutId id="2147484942" r:id="rId20"/>
    <p:sldLayoutId id="2147485162" r:id="rId21"/>
    <p:sldLayoutId id="2147484639" r:id="rId22"/>
    <p:sldLayoutId id="2147484943" r:id="rId23"/>
    <p:sldLayoutId id="2147484603" r:id="rId24"/>
    <p:sldLayoutId id="2147485324" r:id="rId25"/>
    <p:sldLayoutId id="2147485326" r:id="rId26"/>
    <p:sldLayoutId id="2147485327" r:id="rId27"/>
    <p:sldLayoutId id="2147485328" r:id="rId28"/>
    <p:sldLayoutId id="2147485329" r:id="rId29"/>
    <p:sldLayoutId id="2147485330" r:id="rId30"/>
    <p:sldLayoutId id="2147485325" r:id="rId31"/>
    <p:sldLayoutId id="2147485331" r:id="rId32"/>
    <p:sldLayoutId id="2147485332" r:id="rId33"/>
    <p:sldLayoutId id="2147485366" r:id="rId34"/>
    <p:sldLayoutId id="2147485333" r:id="rId35"/>
    <p:sldLayoutId id="2147485334" r:id="rId36"/>
    <p:sldLayoutId id="2147485394" r:id="rId37"/>
    <p:sldLayoutId id="2147485340" r:id="rId38"/>
    <p:sldLayoutId id="2147485346" r:id="rId39"/>
    <p:sldLayoutId id="2147485349" r:id="rId40"/>
    <p:sldLayoutId id="2147485351" r:id="rId41"/>
    <p:sldLayoutId id="2147485369" r:id="rId42"/>
    <p:sldLayoutId id="2147485363" r:id="rId43"/>
    <p:sldLayoutId id="2147485370" r:id="rId44"/>
    <p:sldLayoutId id="2147484833" r:id="rId45"/>
    <p:sldLayoutId id="2147484834" r:id="rId46"/>
    <p:sldLayoutId id="2147484835" r:id="rId47"/>
    <p:sldLayoutId id="2147485385" r:id="rId48"/>
    <p:sldLayoutId id="2147485387" r:id="rId49"/>
    <p:sldLayoutId id="2147485382" r:id="rId50"/>
    <p:sldLayoutId id="2147484922" r:id="rId51"/>
    <p:sldLayoutId id="2147484923" r:id="rId52"/>
    <p:sldLayoutId id="2147485287" r:id="rId53"/>
    <p:sldLayoutId id="2147484924" r:id="rId54"/>
    <p:sldLayoutId id="2147484839" r:id="rId55"/>
    <p:sldLayoutId id="2147484840" r:id="rId56"/>
    <p:sldLayoutId id="2147485383" r:id="rId57"/>
    <p:sldLayoutId id="2147484841" r:id="rId58"/>
    <p:sldLayoutId id="2147484842" r:id="rId59"/>
    <p:sldLayoutId id="2147484843" r:id="rId60"/>
    <p:sldLayoutId id="2147484938" r:id="rId61"/>
    <p:sldLayoutId id="2147484939" r:id="rId62"/>
    <p:sldLayoutId id="2147484940" r:id="rId63"/>
    <p:sldLayoutId id="2147485161" r:id="rId64"/>
    <p:sldLayoutId id="2147485152" r:id="rId65"/>
    <p:sldLayoutId id="2147485153" r:id="rId66"/>
    <p:sldLayoutId id="2147485154" r:id="rId67"/>
    <p:sldLayoutId id="2147485379" r:id="rId68"/>
    <p:sldLayoutId id="2147485380" r:id="rId69"/>
    <p:sldLayoutId id="2147485381" r:id="rId70"/>
    <p:sldLayoutId id="2147484944" r:id="rId71"/>
    <p:sldLayoutId id="2147484945" r:id="rId72"/>
    <p:sldLayoutId id="2147485372" r:id="rId73"/>
    <p:sldLayoutId id="2147485373" r:id="rId74"/>
    <p:sldLayoutId id="2147485388" r:id="rId75"/>
    <p:sldLayoutId id="2147485296" r:id="rId76"/>
    <p:sldLayoutId id="2147485392" r:id="rId77"/>
    <p:sldLayoutId id="2147485393" r:id="rId78"/>
    <p:sldLayoutId id="2147485368" r:id="rId79"/>
    <p:sldLayoutId id="2147485367" r:id="rId80"/>
    <p:sldLayoutId id="2147485292" r:id="rId81"/>
    <p:sldLayoutId id="2147485294" r:id="rId82"/>
    <p:sldLayoutId id="2147485338" r:id="rId83"/>
    <p:sldLayoutId id="2147485339" r:id="rId84"/>
    <p:sldLayoutId id="2147485360" r:id="rId85"/>
    <p:sldLayoutId id="2147485364" r:id="rId86"/>
    <p:sldLayoutId id="2147485365" r:id="rId87"/>
    <p:sldLayoutId id="2147485352" r:id="rId88"/>
    <p:sldLayoutId id="2147485353" r:id="rId89"/>
    <p:sldLayoutId id="2147485354" r:id="rId90"/>
    <p:sldLayoutId id="2147485355" r:id="rId91"/>
    <p:sldLayoutId id="2147485356" r:id="rId92"/>
    <p:sldLayoutId id="2147485137" r:id="rId93"/>
    <p:sldLayoutId id="2147485138" r:id="rId94"/>
    <p:sldLayoutId id="2147485139" r:id="rId95"/>
    <p:sldLayoutId id="2147485140" r:id="rId96"/>
    <p:sldLayoutId id="2147485141" r:id="rId97"/>
    <p:sldLayoutId id="2147485142" r:id="rId98"/>
    <p:sldLayoutId id="2147484249" r:id="rId99"/>
    <p:sldLayoutId id="2147485288" r:id="rId100"/>
    <p:sldLayoutId id="2147485290" r:id="rId101"/>
    <p:sldLayoutId id="2147485289" r:id="rId102"/>
    <p:sldLayoutId id="2147485291" r:id="rId103"/>
    <p:sldLayoutId id="2147484584" r:id="rId104"/>
    <p:sldLayoutId id="2147484583" r:id="rId105"/>
    <p:sldLayoutId id="2147484671" r:id="rId106"/>
    <p:sldLayoutId id="2147484673" r:id="rId107"/>
    <p:sldLayoutId id="2147485391" r:id="rId108"/>
    <p:sldLayoutId id="2147484299" r:id="rId109"/>
    <p:sldLayoutId id="2147484263" r:id="rId110"/>
    <p:sldLayoutId id="2147485405" r:id="rId11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26.jpeg"/><Relationship Id="rId12" Type="http://schemas.openxmlformats.org/officeDocument/2006/relationships/image" Target="../media/image31.gi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jpeg"/><Relationship Id="rId4" Type="http://schemas.openxmlformats.org/officeDocument/2006/relationships/notesSlide" Target="../notesSlides/notesSlide1.xml"/><Relationship Id="rId9" Type="http://schemas.openxmlformats.org/officeDocument/2006/relationships/image" Target="../media/image28.png"/><Relationship Id="rId14" Type="http://schemas.openxmlformats.org/officeDocument/2006/relationships/image" Target="../media/image33.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4.xml"/><Relationship Id="rId7" Type="http://schemas.openxmlformats.org/officeDocument/2006/relationships/image" Target="../media/image4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3.png"/><Relationship Id="rId11" Type="http://schemas.openxmlformats.org/officeDocument/2006/relationships/image" Target="../media/image33.png"/><Relationship Id="rId5" Type="http://schemas.openxmlformats.org/officeDocument/2006/relationships/image" Target="../media/image41.png"/><Relationship Id="rId10" Type="http://schemas.openxmlformats.org/officeDocument/2006/relationships/image" Target="../media/image40.png"/><Relationship Id="rId4" Type="http://schemas.openxmlformats.org/officeDocument/2006/relationships/notesSlide" Target="../notesSlides/notesSlide10.xml"/><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media11.m4a"/><Relationship Id="rId7" Type="http://schemas.openxmlformats.org/officeDocument/2006/relationships/image" Target="../media/image45.png"/><Relationship Id="rId12" Type="http://schemas.openxmlformats.org/officeDocument/2006/relationships/image" Target="../media/image33.png"/><Relationship Id="rId2" Type="http://schemas.microsoft.com/office/2007/relationships/media" Target="../media/media11.m4a"/><Relationship Id="rId1" Type="http://schemas.openxmlformats.org/officeDocument/2006/relationships/tags" Target="../tags/tag4.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notesSlide" Target="../notesSlides/notesSlide11.xml"/><Relationship Id="rId10" Type="http://schemas.openxmlformats.org/officeDocument/2006/relationships/image" Target="../media/image48.png"/><Relationship Id="rId4" Type="http://schemas.openxmlformats.org/officeDocument/2006/relationships/slideLayout" Target="../slideLayouts/slideLayout4.xml"/><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media12.m4a"/><Relationship Id="rId7" Type="http://schemas.openxmlformats.org/officeDocument/2006/relationships/image" Target="../media/image45.png"/><Relationship Id="rId12" Type="http://schemas.openxmlformats.org/officeDocument/2006/relationships/image" Target="../media/image33.png"/><Relationship Id="rId2" Type="http://schemas.microsoft.com/office/2007/relationships/media" Target="../media/media12.m4a"/><Relationship Id="rId1" Type="http://schemas.openxmlformats.org/officeDocument/2006/relationships/tags" Target="../tags/tag5.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notesSlide" Target="../notesSlides/notesSlide12.xml"/><Relationship Id="rId10" Type="http://schemas.openxmlformats.org/officeDocument/2006/relationships/image" Target="../media/image48.png"/><Relationship Id="rId4" Type="http://schemas.openxmlformats.org/officeDocument/2006/relationships/slideLayout" Target="../slideLayouts/slideLayout4.xml"/><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4.xml"/><Relationship Id="rId7" Type="http://schemas.openxmlformats.org/officeDocument/2006/relationships/image" Target="../media/image4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3.png"/><Relationship Id="rId11" Type="http://schemas.openxmlformats.org/officeDocument/2006/relationships/image" Target="../media/image33.png"/><Relationship Id="rId5" Type="http://schemas.openxmlformats.org/officeDocument/2006/relationships/image" Target="../media/image41.png"/><Relationship Id="rId10" Type="http://schemas.openxmlformats.org/officeDocument/2006/relationships/image" Target="../media/image40.png"/><Relationship Id="rId4" Type="http://schemas.openxmlformats.org/officeDocument/2006/relationships/notesSlide" Target="../notesSlides/notesSlide13.xml"/><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6.xml"/><Relationship Id="rId6" Type="http://schemas.openxmlformats.org/officeDocument/2006/relationships/image" Target="../media/image33.png"/><Relationship Id="rId5" Type="http://schemas.openxmlformats.org/officeDocument/2006/relationships/notesSlide" Target="../notesSlides/notesSlide14.xml"/><Relationship Id="rId4"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7.xml"/><Relationship Id="rId6" Type="http://schemas.openxmlformats.org/officeDocument/2006/relationships/image" Target="../media/image33.png"/><Relationship Id="rId5" Type="http://schemas.openxmlformats.org/officeDocument/2006/relationships/notesSlide" Target="../notesSlides/notesSlide15.xml"/><Relationship Id="rId4"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media16.m4a"/><Relationship Id="rId7" Type="http://schemas.openxmlformats.org/officeDocument/2006/relationships/image" Target="../media/image51.png"/><Relationship Id="rId12" Type="http://schemas.openxmlformats.org/officeDocument/2006/relationships/image" Target="../media/image33.png"/><Relationship Id="rId2" Type="http://schemas.microsoft.com/office/2007/relationships/media" Target="../media/media16.m4a"/><Relationship Id="rId1" Type="http://schemas.openxmlformats.org/officeDocument/2006/relationships/tags" Target="../tags/tag8.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notesSlide" Target="../notesSlides/notesSlide16.xml"/><Relationship Id="rId10" Type="http://schemas.openxmlformats.org/officeDocument/2006/relationships/image" Target="../media/image54.png"/><Relationship Id="rId4" Type="http://schemas.openxmlformats.org/officeDocument/2006/relationships/slideLayout" Target="../slideLayouts/slideLayout4.xml"/><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33.png"/><Relationship Id="rId2" Type="http://schemas.microsoft.com/office/2007/relationships/media" Target="../media/media17.m4a"/><Relationship Id="rId1" Type="http://schemas.openxmlformats.org/officeDocument/2006/relationships/tags" Target="../tags/tag9.xml"/><Relationship Id="rId6" Type="http://schemas.openxmlformats.org/officeDocument/2006/relationships/image" Target="../media/image56.png"/><Relationship Id="rId5" Type="http://schemas.openxmlformats.org/officeDocument/2006/relationships/notesSlide" Target="../notesSlides/notesSlide17.xml"/><Relationship Id="rId4"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33.png"/><Relationship Id="rId2" Type="http://schemas.microsoft.com/office/2007/relationships/media" Target="../media/media19.m4a"/><Relationship Id="rId1" Type="http://schemas.openxmlformats.org/officeDocument/2006/relationships/tags" Target="../tags/tag10.xml"/><Relationship Id="rId6" Type="http://schemas.openxmlformats.org/officeDocument/2006/relationships/chart" Target="../charts/chart1.xml"/><Relationship Id="rId5" Type="http://schemas.openxmlformats.org/officeDocument/2006/relationships/notesSlide" Target="../notesSlides/notesSlide19.xml"/><Relationship Id="rId4"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media2.m4a"/><Relationship Id="rId7" Type="http://schemas.openxmlformats.org/officeDocument/2006/relationships/image" Target="../media/image35.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4.png"/><Relationship Id="rId5" Type="http://schemas.openxmlformats.org/officeDocument/2006/relationships/notesSlide" Target="../notesSlides/notesSlide2.xml"/><Relationship Id="rId4"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33.png"/><Relationship Id="rId2" Type="http://schemas.microsoft.com/office/2007/relationships/media" Target="../media/media20.m4a"/><Relationship Id="rId1" Type="http://schemas.openxmlformats.org/officeDocument/2006/relationships/tags" Target="../tags/tag11.xml"/><Relationship Id="rId6" Type="http://schemas.openxmlformats.org/officeDocument/2006/relationships/chart" Target="../charts/chart2.xml"/><Relationship Id="rId5" Type="http://schemas.openxmlformats.org/officeDocument/2006/relationships/notesSlide" Target="../notesSlides/notesSlide20.xml"/><Relationship Id="rId4"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3.png"/><Relationship Id="rId5" Type="http://schemas.openxmlformats.org/officeDocument/2006/relationships/image" Target="../media/image57.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3.png"/><Relationship Id="rId5" Type="http://schemas.openxmlformats.org/officeDocument/2006/relationships/image" Target="../media/image58.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media23.m4a"/><Relationship Id="rId7" Type="http://schemas.openxmlformats.org/officeDocument/2006/relationships/image" Target="../media/image60.png"/><Relationship Id="rId2" Type="http://schemas.microsoft.com/office/2007/relationships/media" Target="../media/media23.m4a"/><Relationship Id="rId1" Type="http://schemas.openxmlformats.org/officeDocument/2006/relationships/tags" Target="../tags/tag12.xml"/><Relationship Id="rId6" Type="http://schemas.openxmlformats.org/officeDocument/2006/relationships/image" Target="../media/image59.png"/><Relationship Id="rId5" Type="http://schemas.openxmlformats.org/officeDocument/2006/relationships/notesSlide" Target="../notesSlides/notesSlide23.xml"/><Relationship Id="rId4"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61.png"/><Relationship Id="rId5" Type="http://schemas.openxmlformats.org/officeDocument/2006/relationships/image" Target="../media/image3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3.png"/><Relationship Id="rId5" Type="http://schemas.openxmlformats.org/officeDocument/2006/relationships/image" Target="../media/image3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33.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37.gif"/><Relationship Id="rId5" Type="http://schemas.openxmlformats.org/officeDocument/2006/relationships/notesSlide" Target="../notesSlides/notesSlide4.xml"/><Relationship Id="rId4"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33.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38.jpeg"/><Relationship Id="rId5" Type="http://schemas.openxmlformats.org/officeDocument/2006/relationships/notesSlide" Target="../notesSlides/notesSlide5.xml"/><Relationship Id="rId4"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4.xml"/><Relationship Id="rId7" Type="http://schemas.openxmlformats.org/officeDocument/2006/relationships/image" Target="../media/image4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notesSlide" Target="../notesSlides/notesSlide6.xml"/><Relationship Id="rId9"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4.xml"/><Relationship Id="rId7" Type="http://schemas.openxmlformats.org/officeDocument/2006/relationships/image" Target="../media/image43.png"/><Relationship Id="rId12" Type="http://schemas.openxmlformats.org/officeDocument/2006/relationships/image" Target="../media/image3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2.png"/><Relationship Id="rId11" Type="http://schemas.openxmlformats.org/officeDocument/2006/relationships/image" Target="../media/image40.png"/><Relationship Id="rId5" Type="http://schemas.openxmlformats.org/officeDocument/2006/relationships/image" Target="../media/image41.png"/><Relationship Id="rId10" Type="http://schemas.openxmlformats.org/officeDocument/2006/relationships/image" Target="../media/image39.png"/><Relationship Id="rId4" Type="http://schemas.openxmlformats.org/officeDocument/2006/relationships/notesSlide" Target="../notesSlides/notesSlide7.xml"/><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4.xml"/><Relationship Id="rId7" Type="http://schemas.openxmlformats.org/officeDocument/2006/relationships/image" Target="../media/image43.png"/><Relationship Id="rId12" Type="http://schemas.openxmlformats.org/officeDocument/2006/relationships/image" Target="../media/image3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2.png"/><Relationship Id="rId11" Type="http://schemas.openxmlformats.org/officeDocument/2006/relationships/image" Target="../media/image40.png"/><Relationship Id="rId5" Type="http://schemas.openxmlformats.org/officeDocument/2006/relationships/image" Target="../media/image41.png"/><Relationship Id="rId10" Type="http://schemas.openxmlformats.org/officeDocument/2006/relationships/image" Target="../media/image39.png"/><Relationship Id="rId4" Type="http://schemas.openxmlformats.org/officeDocument/2006/relationships/notesSlide" Target="../notesSlides/notesSlide8.xml"/><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4.xml"/><Relationship Id="rId7" Type="http://schemas.openxmlformats.org/officeDocument/2006/relationships/image" Target="../media/image43.png"/><Relationship Id="rId12" Type="http://schemas.openxmlformats.org/officeDocument/2006/relationships/image" Target="../media/image3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2.png"/><Relationship Id="rId11" Type="http://schemas.openxmlformats.org/officeDocument/2006/relationships/image" Target="../media/image40.png"/><Relationship Id="rId5" Type="http://schemas.openxmlformats.org/officeDocument/2006/relationships/image" Target="../media/image41.png"/><Relationship Id="rId10" Type="http://schemas.openxmlformats.org/officeDocument/2006/relationships/image" Target="../media/image39.png"/><Relationship Id="rId4" Type="http://schemas.openxmlformats.org/officeDocument/2006/relationships/notesSlide" Target="../notesSlides/notesSlide9.xml"/><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31169" y="2206972"/>
            <a:ext cx="9953393" cy="1107996"/>
          </a:xfrm>
        </p:spPr>
        <p:txBody>
          <a:bodyPr/>
          <a:lstStyle/>
          <a:p>
            <a:r>
              <a:rPr lang="en-US">
                <a:solidFill>
                  <a:srgbClr val="41C4DB"/>
                </a:solidFill>
              </a:rPr>
              <a:t>Semi-supervised 3D Object Detection via Temporal Graph Neural Networks</a:t>
            </a:r>
          </a:p>
        </p:txBody>
      </p:sp>
      <p:sp>
        <p:nvSpPr>
          <p:cNvPr id="11" name="TextBox 10">
            <a:extLst>
              <a:ext uri="{FF2B5EF4-FFF2-40B4-BE49-F238E27FC236}">
                <a16:creationId xmlns:a16="http://schemas.microsoft.com/office/drawing/2014/main" id="{E39C24C2-63B9-814B-B614-4A922954FBE9}"/>
              </a:ext>
            </a:extLst>
          </p:cNvPr>
          <p:cNvSpPr txBox="1"/>
          <p:nvPr/>
        </p:nvSpPr>
        <p:spPr>
          <a:xfrm>
            <a:off x="3580878" y="5321439"/>
            <a:ext cx="1552028" cy="338554"/>
          </a:xfrm>
          <a:prstGeom prst="rect">
            <a:avLst/>
          </a:prstGeom>
          <a:noFill/>
        </p:spPr>
        <p:txBody>
          <a:bodyPr wrap="none" rtlCol="0">
            <a:spAutoFit/>
          </a:bodyPr>
          <a:lstStyle/>
          <a:p>
            <a:pPr algn="l"/>
            <a:r>
              <a:rPr lang="en-US" sz="1600">
                <a:ea typeface="Lato" panose="020F0502020204030203" pitchFamily="34" charset="0"/>
                <a:cs typeface="Lato" panose="020F0502020204030203" pitchFamily="34" charset="0"/>
              </a:rPr>
              <a:t>Haiming Gang</a:t>
            </a:r>
            <a:r>
              <a:rPr lang="en-US" altLang="zh-CN" sz="1600" baseline="30000">
                <a:latin typeface="Times New Roman"/>
                <a:cs typeface="Times New Roman"/>
              </a:rPr>
              <a:t>2</a:t>
            </a:r>
            <a:endParaRPr lang="en-US" sz="1600">
              <a:ea typeface="Lato" panose="020F0502020204030203" pitchFamily="34" charset="0"/>
              <a:cs typeface="Lato" panose="020F0502020204030203" pitchFamily="34" charset="0"/>
            </a:endParaRPr>
          </a:p>
        </p:txBody>
      </p:sp>
      <p:sp>
        <p:nvSpPr>
          <p:cNvPr id="9" name="TextBox 8">
            <a:extLst>
              <a:ext uri="{FF2B5EF4-FFF2-40B4-BE49-F238E27FC236}">
                <a16:creationId xmlns:a16="http://schemas.microsoft.com/office/drawing/2014/main" id="{08300EF8-958C-8444-9AC5-35759D88FD1D}"/>
              </a:ext>
            </a:extLst>
          </p:cNvPr>
          <p:cNvSpPr txBox="1"/>
          <p:nvPr/>
        </p:nvSpPr>
        <p:spPr>
          <a:xfrm>
            <a:off x="1472071" y="598617"/>
            <a:ext cx="65" cy="307777"/>
          </a:xfrm>
          <a:prstGeom prst="rect">
            <a:avLst/>
          </a:prstGeom>
          <a:noFill/>
        </p:spPr>
        <p:txBody>
          <a:bodyPr wrap="none" lIns="0" tIns="0" rIns="0" bIns="0" rtlCol="0">
            <a:spAutoFit/>
          </a:bodyPr>
          <a:lstStyle/>
          <a:p>
            <a:pPr algn="l"/>
            <a:endParaRPr lang="en-US" sz="2000" err="1"/>
          </a:p>
        </p:txBody>
      </p:sp>
      <p:grpSp>
        <p:nvGrpSpPr>
          <p:cNvPr id="36" name="Group 35">
            <a:extLst>
              <a:ext uri="{FF2B5EF4-FFF2-40B4-BE49-F238E27FC236}">
                <a16:creationId xmlns:a16="http://schemas.microsoft.com/office/drawing/2014/main" id="{FA53EB10-14D8-4E61-B04D-0E28BEA1547C}"/>
              </a:ext>
            </a:extLst>
          </p:cNvPr>
          <p:cNvGrpSpPr/>
          <p:nvPr/>
        </p:nvGrpSpPr>
        <p:grpSpPr>
          <a:xfrm>
            <a:off x="1686892" y="181159"/>
            <a:ext cx="1114408" cy="1752917"/>
            <a:chOff x="4118416" y="4598612"/>
            <a:chExt cx="1114408" cy="1752917"/>
          </a:xfrm>
        </p:grpSpPr>
        <p:pic>
          <p:nvPicPr>
            <p:cNvPr id="37" name="Picture 36">
              <a:extLst>
                <a:ext uri="{FF2B5EF4-FFF2-40B4-BE49-F238E27FC236}">
                  <a16:creationId xmlns:a16="http://schemas.microsoft.com/office/drawing/2014/main" id="{1F2107E4-E304-463C-B0E4-B65FFED09240}"/>
                </a:ext>
              </a:extLst>
            </p:cNvPr>
            <p:cNvPicPr>
              <a:picLocks noChangeAspect="1"/>
            </p:cNvPicPr>
            <p:nvPr/>
          </p:nvPicPr>
          <p:blipFill>
            <a:blip r:embed="rId5"/>
            <a:stretch>
              <a:fillRect/>
            </a:stretch>
          </p:blipFill>
          <p:spPr>
            <a:xfrm>
              <a:off x="4159055" y="4598612"/>
              <a:ext cx="1033130" cy="1439861"/>
            </a:xfrm>
            <a:prstGeom prst="rect">
              <a:avLst/>
            </a:prstGeom>
          </p:spPr>
        </p:pic>
        <p:sp>
          <p:nvSpPr>
            <p:cNvPr id="38" name="Rectangle 37">
              <a:extLst>
                <a:ext uri="{FF2B5EF4-FFF2-40B4-BE49-F238E27FC236}">
                  <a16:creationId xmlns:a16="http://schemas.microsoft.com/office/drawing/2014/main" id="{16128B49-5EB5-41EC-9156-4BD12281B860}"/>
                </a:ext>
              </a:extLst>
            </p:cNvPr>
            <p:cNvSpPr/>
            <p:nvPr/>
          </p:nvSpPr>
          <p:spPr>
            <a:xfrm>
              <a:off x="4118416" y="5982197"/>
              <a:ext cx="1114408" cy="369332"/>
            </a:xfrm>
            <a:prstGeom prst="rect">
              <a:avLst/>
            </a:prstGeom>
          </p:spPr>
          <p:txBody>
            <a:bodyPr wrap="none">
              <a:spAutoFit/>
            </a:bodyPr>
            <a:lstStyle/>
            <a:p>
              <a:r>
                <a:rPr lang="en-US" altLang="zh-CN" baseline="30000">
                  <a:latin typeface="Times New Roman"/>
                  <a:cs typeface="Times New Roman"/>
                </a:rPr>
                <a:t>1</a:t>
              </a:r>
              <a:r>
                <a:rPr lang="en-US" altLang="zh-CN">
                  <a:latin typeface="Times New Roman"/>
                  <a:cs typeface="Times New Roman"/>
                </a:rPr>
                <a:t>CMU RI</a:t>
              </a:r>
              <a:endParaRPr lang="en-US">
                <a:latin typeface="Times New Roman"/>
                <a:cs typeface="Times New Roman"/>
              </a:endParaRPr>
            </a:p>
          </p:txBody>
        </p:sp>
      </p:grpSp>
      <p:grpSp>
        <p:nvGrpSpPr>
          <p:cNvPr id="7" name="Group 6">
            <a:extLst>
              <a:ext uri="{FF2B5EF4-FFF2-40B4-BE49-F238E27FC236}">
                <a16:creationId xmlns:a16="http://schemas.microsoft.com/office/drawing/2014/main" id="{F82967BB-E697-4EA7-9CF9-DDF19805A8E9}"/>
              </a:ext>
            </a:extLst>
          </p:cNvPr>
          <p:cNvGrpSpPr/>
          <p:nvPr/>
        </p:nvGrpSpPr>
        <p:grpSpPr>
          <a:xfrm>
            <a:off x="1857142" y="4286013"/>
            <a:ext cx="1469569" cy="1373980"/>
            <a:chOff x="1868899" y="4308323"/>
            <a:chExt cx="1469569" cy="1373980"/>
          </a:xfrm>
        </p:grpSpPr>
        <p:sp>
          <p:nvSpPr>
            <p:cNvPr id="41" name="TextBox 40">
              <a:extLst>
                <a:ext uri="{FF2B5EF4-FFF2-40B4-BE49-F238E27FC236}">
                  <a16:creationId xmlns:a16="http://schemas.microsoft.com/office/drawing/2014/main" id="{510C5EDE-4998-440D-88FA-C9FA800FBBD9}"/>
                </a:ext>
              </a:extLst>
            </p:cNvPr>
            <p:cNvSpPr txBox="1"/>
            <p:nvPr/>
          </p:nvSpPr>
          <p:spPr>
            <a:xfrm>
              <a:off x="1868899" y="5343749"/>
              <a:ext cx="1469569" cy="338554"/>
            </a:xfrm>
            <a:prstGeom prst="rect">
              <a:avLst/>
            </a:prstGeom>
            <a:noFill/>
          </p:spPr>
          <p:txBody>
            <a:bodyPr wrap="none" rtlCol="0">
              <a:spAutoFit/>
            </a:bodyPr>
            <a:lstStyle/>
            <a:p>
              <a:pPr algn="l"/>
              <a:r>
                <a:rPr lang="en-US" sz="1600">
                  <a:ea typeface="Lato" panose="020F0502020204030203" pitchFamily="34" charset="0"/>
                  <a:cs typeface="Lato" panose="020F0502020204030203" pitchFamily="34" charset="0"/>
                </a:rPr>
                <a:t>Jianren Wang</a:t>
              </a:r>
              <a:r>
                <a:rPr lang="en-US" altLang="zh-CN" sz="1600" baseline="30000">
                  <a:latin typeface="Times New Roman"/>
                  <a:cs typeface="Times New Roman"/>
                </a:rPr>
                <a:t>1</a:t>
              </a:r>
              <a:endParaRPr lang="en-US" sz="1600">
                <a:ea typeface="Lato" panose="020F0502020204030203" pitchFamily="34" charset="0"/>
                <a:cs typeface="Lato" panose="020F0502020204030203" pitchFamily="34" charset="0"/>
              </a:endParaRPr>
            </a:p>
          </p:txBody>
        </p:sp>
        <p:pic>
          <p:nvPicPr>
            <p:cNvPr id="5" name="Picture 4" descr="A picture containing wall, person, person, indoor&#10;&#10;Description automatically generated">
              <a:extLst>
                <a:ext uri="{FF2B5EF4-FFF2-40B4-BE49-F238E27FC236}">
                  <a16:creationId xmlns:a16="http://schemas.microsoft.com/office/drawing/2014/main" id="{FC0DCF3E-467B-4B21-87EF-D16F1A5DA993}"/>
                </a:ext>
              </a:extLst>
            </p:cNvPr>
            <p:cNvPicPr>
              <a:picLocks noChangeAspect="1"/>
            </p:cNvPicPr>
            <p:nvPr/>
          </p:nvPicPr>
          <p:blipFill>
            <a:blip r:embed="rId6"/>
            <a:stretch>
              <a:fillRect/>
            </a:stretch>
          </p:blipFill>
          <p:spPr>
            <a:xfrm>
              <a:off x="2146483" y="4308323"/>
              <a:ext cx="914400" cy="9144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24" name="TextBox 23">
            <a:extLst>
              <a:ext uri="{FF2B5EF4-FFF2-40B4-BE49-F238E27FC236}">
                <a16:creationId xmlns:a16="http://schemas.microsoft.com/office/drawing/2014/main" id="{07214EBF-89AE-46D4-B452-F933069BE539}"/>
              </a:ext>
            </a:extLst>
          </p:cNvPr>
          <p:cNvSpPr txBox="1"/>
          <p:nvPr/>
        </p:nvSpPr>
        <p:spPr>
          <a:xfrm>
            <a:off x="1472071" y="598617"/>
            <a:ext cx="65" cy="307777"/>
          </a:xfrm>
          <a:prstGeom prst="rect">
            <a:avLst/>
          </a:prstGeom>
          <a:noFill/>
        </p:spPr>
        <p:txBody>
          <a:bodyPr wrap="none" lIns="0" tIns="0" rIns="0" bIns="0" rtlCol="0">
            <a:spAutoFit/>
          </a:bodyPr>
          <a:lstStyle/>
          <a:p>
            <a:pPr algn="l"/>
            <a:endParaRPr lang="en-US" sz="2000" err="1"/>
          </a:p>
        </p:txBody>
      </p:sp>
      <p:pic>
        <p:nvPicPr>
          <p:cNvPr id="27" name="Picture 26">
            <a:extLst>
              <a:ext uri="{FF2B5EF4-FFF2-40B4-BE49-F238E27FC236}">
                <a16:creationId xmlns:a16="http://schemas.microsoft.com/office/drawing/2014/main" id="{0AD0BCA2-179C-496E-9E31-31587FC8A9D8}"/>
              </a:ext>
            </a:extLst>
          </p:cNvPr>
          <p:cNvPicPr>
            <a:picLocks noChangeAspect="1"/>
          </p:cNvPicPr>
          <p:nvPr/>
        </p:nvPicPr>
        <p:blipFill>
          <a:blip r:embed="rId5"/>
          <a:stretch>
            <a:fillRect/>
          </a:stretch>
        </p:blipFill>
        <p:spPr>
          <a:xfrm>
            <a:off x="1727531" y="181159"/>
            <a:ext cx="1033130" cy="1439861"/>
          </a:xfrm>
          <a:prstGeom prst="rect">
            <a:avLst/>
          </a:prstGeom>
        </p:spPr>
      </p:pic>
      <p:grpSp>
        <p:nvGrpSpPr>
          <p:cNvPr id="30" name="Group 29">
            <a:extLst>
              <a:ext uri="{FF2B5EF4-FFF2-40B4-BE49-F238E27FC236}">
                <a16:creationId xmlns:a16="http://schemas.microsoft.com/office/drawing/2014/main" id="{355168CB-A3BE-4613-8C12-7A75F2A998F1}"/>
              </a:ext>
            </a:extLst>
          </p:cNvPr>
          <p:cNvGrpSpPr/>
          <p:nvPr/>
        </p:nvGrpSpPr>
        <p:grpSpPr>
          <a:xfrm>
            <a:off x="1857142" y="4286013"/>
            <a:ext cx="1469569" cy="1373980"/>
            <a:chOff x="1868899" y="4308323"/>
            <a:chExt cx="1469569" cy="1373980"/>
          </a:xfrm>
        </p:grpSpPr>
        <p:sp>
          <p:nvSpPr>
            <p:cNvPr id="31" name="TextBox 30">
              <a:extLst>
                <a:ext uri="{FF2B5EF4-FFF2-40B4-BE49-F238E27FC236}">
                  <a16:creationId xmlns:a16="http://schemas.microsoft.com/office/drawing/2014/main" id="{F09DB7DC-83D4-40D0-ABEF-CE739D06B3D8}"/>
                </a:ext>
              </a:extLst>
            </p:cNvPr>
            <p:cNvSpPr txBox="1"/>
            <p:nvPr/>
          </p:nvSpPr>
          <p:spPr>
            <a:xfrm>
              <a:off x="1868899" y="5343749"/>
              <a:ext cx="1469569" cy="338554"/>
            </a:xfrm>
            <a:prstGeom prst="rect">
              <a:avLst/>
            </a:prstGeom>
            <a:noFill/>
          </p:spPr>
          <p:txBody>
            <a:bodyPr wrap="none" rtlCol="0">
              <a:spAutoFit/>
            </a:bodyPr>
            <a:lstStyle/>
            <a:p>
              <a:pPr algn="l"/>
              <a:r>
                <a:rPr lang="en-US" sz="1600">
                  <a:ea typeface="Lato" panose="020F0502020204030203" pitchFamily="34" charset="0"/>
                  <a:cs typeface="Lato" panose="020F0502020204030203" pitchFamily="34" charset="0"/>
                </a:rPr>
                <a:t>Jianren Wang</a:t>
              </a:r>
              <a:r>
                <a:rPr lang="en-US" altLang="zh-CN" sz="1600" baseline="30000">
                  <a:latin typeface="Times New Roman"/>
                  <a:cs typeface="Times New Roman"/>
                </a:rPr>
                <a:t>1</a:t>
              </a:r>
              <a:endParaRPr lang="en-US" sz="1600">
                <a:ea typeface="Lato" panose="020F0502020204030203" pitchFamily="34" charset="0"/>
                <a:cs typeface="Lato" panose="020F0502020204030203" pitchFamily="34" charset="0"/>
              </a:endParaRPr>
            </a:p>
          </p:txBody>
        </p:sp>
        <p:pic>
          <p:nvPicPr>
            <p:cNvPr id="32" name="Picture 31" descr="A picture containing wall, person, person, indoor&#10;&#10;Description automatically generated">
              <a:extLst>
                <a:ext uri="{FF2B5EF4-FFF2-40B4-BE49-F238E27FC236}">
                  <a16:creationId xmlns:a16="http://schemas.microsoft.com/office/drawing/2014/main" id="{52DF0773-BD5C-4D70-8A00-62CA15A15557}"/>
                </a:ext>
              </a:extLst>
            </p:cNvPr>
            <p:cNvPicPr>
              <a:picLocks noChangeAspect="1"/>
            </p:cNvPicPr>
            <p:nvPr/>
          </p:nvPicPr>
          <p:blipFill>
            <a:blip r:embed="rId6"/>
            <a:stretch>
              <a:fillRect/>
            </a:stretch>
          </p:blipFill>
          <p:spPr>
            <a:xfrm>
              <a:off x="2146483" y="4308323"/>
              <a:ext cx="914400" cy="9144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40" name="TextBox 39">
            <a:extLst>
              <a:ext uri="{FF2B5EF4-FFF2-40B4-BE49-F238E27FC236}">
                <a16:creationId xmlns:a16="http://schemas.microsoft.com/office/drawing/2014/main" id="{DCBFBA64-0A2E-4DC3-8F66-45B106352B2C}"/>
              </a:ext>
            </a:extLst>
          </p:cNvPr>
          <p:cNvSpPr txBox="1"/>
          <p:nvPr/>
        </p:nvSpPr>
        <p:spPr>
          <a:xfrm>
            <a:off x="9426548" y="5315245"/>
            <a:ext cx="1249060" cy="338554"/>
          </a:xfrm>
          <a:prstGeom prst="rect">
            <a:avLst/>
          </a:prstGeom>
          <a:noFill/>
        </p:spPr>
        <p:txBody>
          <a:bodyPr wrap="none" rtlCol="0">
            <a:spAutoFit/>
          </a:bodyPr>
          <a:lstStyle/>
          <a:p>
            <a:pPr algn="l"/>
            <a:r>
              <a:rPr lang="en-US" sz="1600">
                <a:ea typeface="Lato" panose="020F0502020204030203" pitchFamily="34" charset="0"/>
                <a:cs typeface="Lato" panose="020F0502020204030203" pitchFamily="34" charset="0"/>
              </a:rPr>
              <a:t>David Held</a:t>
            </a:r>
            <a:r>
              <a:rPr lang="en-US" altLang="zh-CN" sz="1600" baseline="30000">
                <a:latin typeface="Times New Roman"/>
                <a:cs typeface="Times New Roman"/>
              </a:rPr>
              <a:t>1</a:t>
            </a:r>
            <a:endParaRPr lang="en-US" sz="1600">
              <a:ea typeface="Lato" panose="020F0502020204030203" pitchFamily="34" charset="0"/>
              <a:cs typeface="Lato" panose="020F0502020204030203" pitchFamily="34" charset="0"/>
            </a:endParaRPr>
          </a:p>
        </p:txBody>
      </p:sp>
      <p:pic>
        <p:nvPicPr>
          <p:cNvPr id="1026" name="Picture 2">
            <a:extLst>
              <a:ext uri="{FF2B5EF4-FFF2-40B4-BE49-F238E27FC236}">
                <a16:creationId xmlns:a16="http://schemas.microsoft.com/office/drawing/2014/main" id="{23C124BE-E0FA-459F-B3AD-272E58B7C6A9}"/>
              </a:ext>
            </a:extLst>
          </p:cNvPr>
          <p:cNvPicPr>
            <a:picLocks noChangeArrowheads="1"/>
          </p:cNvPicPr>
          <p:nvPr/>
        </p:nvPicPr>
        <p:blipFill rotWithShape="1">
          <a:blip r:embed="rId7">
            <a:extLst>
              <a:ext uri="{28A0092B-C50C-407E-A947-70E740481C1C}">
                <a14:useLocalDpi xmlns:a14="http://schemas.microsoft.com/office/drawing/2010/main" val="0"/>
              </a:ext>
            </a:extLst>
          </a:blip>
          <a:srcRect t="2452" b="29230"/>
          <a:stretch/>
        </p:blipFill>
        <p:spPr bwMode="auto">
          <a:xfrm>
            <a:off x="9593878" y="4286013"/>
            <a:ext cx="914400" cy="9144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8" name="Picture 4" descr="profile photo">
            <a:extLst>
              <a:ext uri="{FF2B5EF4-FFF2-40B4-BE49-F238E27FC236}">
                <a16:creationId xmlns:a16="http://schemas.microsoft.com/office/drawing/2014/main" id="{6AD4B398-5284-468E-A1D5-552D77720C9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611" t="17469" b="24170"/>
          <a:stretch/>
        </p:blipFill>
        <p:spPr bwMode="auto">
          <a:xfrm>
            <a:off x="3887398" y="4286013"/>
            <a:ext cx="938987" cy="9144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090CB63C-F6BA-4569-8691-AA08D76DAA8D}"/>
              </a:ext>
            </a:extLst>
          </p:cNvPr>
          <p:cNvSpPr txBox="1"/>
          <p:nvPr/>
        </p:nvSpPr>
        <p:spPr>
          <a:xfrm>
            <a:off x="5452271" y="5321439"/>
            <a:ext cx="1822422" cy="338554"/>
          </a:xfrm>
          <a:prstGeom prst="rect">
            <a:avLst/>
          </a:prstGeom>
          <a:noFill/>
        </p:spPr>
        <p:txBody>
          <a:bodyPr wrap="none" rtlCol="0">
            <a:spAutoFit/>
          </a:bodyPr>
          <a:lstStyle/>
          <a:p>
            <a:pPr algn="l"/>
            <a:r>
              <a:rPr lang="en-US" sz="1600">
                <a:ea typeface="Lato" panose="020F0502020204030203" pitchFamily="34" charset="0"/>
                <a:cs typeface="Lato" panose="020F0502020204030203" pitchFamily="34" charset="0"/>
              </a:rPr>
              <a:t>Siddharth Ancha</a:t>
            </a:r>
            <a:r>
              <a:rPr lang="en-US" altLang="zh-CN" sz="1600" baseline="30000">
                <a:latin typeface="Times New Roman"/>
                <a:cs typeface="Times New Roman"/>
              </a:rPr>
              <a:t>3</a:t>
            </a:r>
            <a:endParaRPr lang="en-US" sz="1600">
              <a:ea typeface="Lato" panose="020F0502020204030203" pitchFamily="34" charset="0"/>
              <a:cs typeface="Lato" panose="020F0502020204030203" pitchFamily="34" charset="0"/>
            </a:endParaRPr>
          </a:p>
        </p:txBody>
      </p:sp>
      <p:pic>
        <p:nvPicPr>
          <p:cNvPr id="50" name="Picture 49">
            <a:extLst>
              <a:ext uri="{FF2B5EF4-FFF2-40B4-BE49-F238E27FC236}">
                <a16:creationId xmlns:a16="http://schemas.microsoft.com/office/drawing/2014/main" id="{660666DF-F243-47CC-925A-0F380CC08BE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0743"/>
          <a:stretch/>
        </p:blipFill>
        <p:spPr bwMode="auto">
          <a:xfrm>
            <a:off x="5778223" y="4282458"/>
            <a:ext cx="900123" cy="914400"/>
          </a:xfrm>
          <a:prstGeom prst="ellipse">
            <a:avLst/>
          </a:prstGeom>
          <a:ln w="63500" cap="rnd">
            <a:noFill/>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pic>
        <p:nvPicPr>
          <p:cNvPr id="51" name="Picture 50" descr="Yi-Ting Chen">
            <a:extLst>
              <a:ext uri="{FF2B5EF4-FFF2-40B4-BE49-F238E27FC236}">
                <a16:creationId xmlns:a16="http://schemas.microsoft.com/office/drawing/2014/main" id="{3B108BAB-7647-4857-92B7-1F28FA1C9EB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1174"/>
          <a:stretch/>
        </p:blipFill>
        <p:spPr bwMode="auto">
          <a:xfrm>
            <a:off x="7644493" y="4285306"/>
            <a:ext cx="914399" cy="914400"/>
          </a:xfrm>
          <a:prstGeom prst="ellipse">
            <a:avLst/>
          </a:prstGeom>
          <a:ln w="63500" cap="rnd">
            <a:noFill/>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7F6EEC76-4B18-43F8-8A31-3291F0A597A2}"/>
              </a:ext>
            </a:extLst>
          </p:cNvPr>
          <p:cNvSpPr txBox="1"/>
          <p:nvPr/>
        </p:nvSpPr>
        <p:spPr>
          <a:xfrm>
            <a:off x="7395409" y="5315245"/>
            <a:ext cx="1412566" cy="338554"/>
          </a:xfrm>
          <a:prstGeom prst="rect">
            <a:avLst/>
          </a:prstGeom>
          <a:noFill/>
        </p:spPr>
        <p:txBody>
          <a:bodyPr wrap="none" rtlCol="0">
            <a:spAutoFit/>
          </a:bodyPr>
          <a:lstStyle/>
          <a:p>
            <a:pPr algn="l"/>
            <a:r>
              <a:rPr lang="en-US" sz="1600">
                <a:ea typeface="Lato" panose="020F0502020204030203" pitchFamily="34" charset="0"/>
                <a:cs typeface="Lato" panose="020F0502020204030203" pitchFamily="34" charset="0"/>
              </a:rPr>
              <a:t>Yi-Ting Chen</a:t>
            </a:r>
            <a:r>
              <a:rPr lang="en-US" altLang="zh-CN" sz="1600" baseline="30000">
                <a:latin typeface="Times New Roman"/>
                <a:cs typeface="Times New Roman"/>
              </a:rPr>
              <a:t>4</a:t>
            </a:r>
            <a:endParaRPr lang="en-US" sz="1600">
              <a:ea typeface="Lato" panose="020F0502020204030203" pitchFamily="34" charset="0"/>
              <a:cs typeface="Lato" panose="020F0502020204030203" pitchFamily="34" charset="0"/>
            </a:endParaRPr>
          </a:p>
        </p:txBody>
      </p:sp>
      <p:grpSp>
        <p:nvGrpSpPr>
          <p:cNvPr id="53" name="Group 52">
            <a:extLst>
              <a:ext uri="{FF2B5EF4-FFF2-40B4-BE49-F238E27FC236}">
                <a16:creationId xmlns:a16="http://schemas.microsoft.com/office/drawing/2014/main" id="{36DEFB02-DBF1-47C8-BA3B-75B266D923AF}"/>
              </a:ext>
            </a:extLst>
          </p:cNvPr>
          <p:cNvGrpSpPr/>
          <p:nvPr/>
        </p:nvGrpSpPr>
        <p:grpSpPr>
          <a:xfrm>
            <a:off x="3399460" y="600248"/>
            <a:ext cx="2608406" cy="1331135"/>
            <a:chOff x="7353005" y="5067456"/>
            <a:chExt cx="2608406" cy="1331135"/>
          </a:xfrm>
        </p:grpSpPr>
        <p:sp>
          <p:nvSpPr>
            <p:cNvPr id="55" name="Rectangle 54">
              <a:extLst>
                <a:ext uri="{FF2B5EF4-FFF2-40B4-BE49-F238E27FC236}">
                  <a16:creationId xmlns:a16="http://schemas.microsoft.com/office/drawing/2014/main" id="{4858833F-9CFC-4380-9E19-A2C47E665051}"/>
                </a:ext>
              </a:extLst>
            </p:cNvPr>
            <p:cNvSpPr/>
            <p:nvPr/>
          </p:nvSpPr>
          <p:spPr>
            <a:xfrm>
              <a:off x="7353005" y="6029259"/>
              <a:ext cx="2608406"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aseline="30000">
                  <a:latin typeface="Times New Roman"/>
                  <a:cs typeface="Times New Roman"/>
                </a:rPr>
                <a:t>2</a:t>
              </a:r>
              <a:r>
                <a:rPr lang="en-US" altLang="zh-CN">
                  <a:latin typeface="Times New Roman"/>
                  <a:cs typeface="Times New Roman"/>
                </a:rPr>
                <a:t>Honda Research Institute</a:t>
              </a:r>
              <a:endParaRPr lang="en-US">
                <a:latin typeface="Times New Roman"/>
                <a:cs typeface="Times New Roman"/>
              </a:endParaRPr>
            </a:p>
          </p:txBody>
        </p:sp>
        <p:pic>
          <p:nvPicPr>
            <p:cNvPr id="56" name="Picture 55">
              <a:extLst>
                <a:ext uri="{FF2B5EF4-FFF2-40B4-BE49-F238E27FC236}">
                  <a16:creationId xmlns:a16="http://schemas.microsoft.com/office/drawing/2014/main" id="{AB2FF434-C0D9-4526-8AEE-6043F85CD426}"/>
                </a:ext>
              </a:extLst>
            </p:cNvPr>
            <p:cNvPicPr>
              <a:picLocks noChangeAspect="1" noChangeArrowheads="1"/>
            </p:cNvPicPr>
            <p:nvPr/>
          </p:nvPicPr>
          <p:blipFill>
            <a:blip r:embed="rId11">
              <a:lum bright="70000" contrast="-70000"/>
              <a:extLst>
                <a:ext uri="{28A0092B-C50C-407E-A947-70E740481C1C}">
                  <a14:useLocalDpi xmlns:a14="http://schemas.microsoft.com/office/drawing/2010/main" val="0"/>
                </a:ext>
              </a:extLst>
            </a:blip>
            <a:srcRect/>
            <a:stretch>
              <a:fillRect/>
            </a:stretch>
          </p:blipFill>
          <p:spPr bwMode="auto">
            <a:xfrm>
              <a:off x="7549923" y="5067456"/>
              <a:ext cx="2214571" cy="768167"/>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10-301/601: ML">
            <a:extLst>
              <a:ext uri="{FF2B5EF4-FFF2-40B4-BE49-F238E27FC236}">
                <a16:creationId xmlns:a16="http://schemas.microsoft.com/office/drawing/2014/main" id="{B7E09D41-315F-4FAF-9D11-026ED98359E4}"/>
              </a:ext>
            </a:extLst>
          </p:cNvPr>
          <p:cNvPicPr>
            <a:picLocks noChangeAspect="1" noChangeArrowheads="1"/>
          </p:cNvPicPr>
          <p:nvPr/>
        </p:nvPicPr>
        <p:blipFill>
          <a:blip r:embed="rId12">
            <a:lum bright="70000" contrast="-70000"/>
            <a:extLst>
              <a:ext uri="{28A0092B-C50C-407E-A947-70E740481C1C}">
                <a14:useLocalDpi xmlns:a14="http://schemas.microsoft.com/office/drawing/2010/main" val="0"/>
              </a:ext>
            </a:extLst>
          </a:blip>
          <a:srcRect/>
          <a:stretch>
            <a:fillRect/>
          </a:stretch>
        </p:blipFill>
        <p:spPr bwMode="auto">
          <a:xfrm>
            <a:off x="6317263" y="324237"/>
            <a:ext cx="1296952" cy="1204193"/>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a:extLst>
              <a:ext uri="{FF2B5EF4-FFF2-40B4-BE49-F238E27FC236}">
                <a16:creationId xmlns:a16="http://schemas.microsoft.com/office/drawing/2014/main" id="{EA9D5968-C1FE-429B-ABB5-F8F0066AA7F9}"/>
              </a:ext>
            </a:extLst>
          </p:cNvPr>
          <p:cNvSpPr/>
          <p:nvPr/>
        </p:nvSpPr>
        <p:spPr>
          <a:xfrm>
            <a:off x="6297928" y="1567437"/>
            <a:ext cx="1335622" cy="363946"/>
          </a:xfrm>
          <a:prstGeom prst="rect">
            <a:avLst/>
          </a:prstGeom>
        </p:spPr>
        <p:txBody>
          <a:bodyPr wrap="none">
            <a:spAutoFit/>
          </a:bodyPr>
          <a:lstStyle/>
          <a:p>
            <a:r>
              <a:rPr lang="en-US" altLang="zh-CN" baseline="30000">
                <a:latin typeface="Times New Roman"/>
                <a:cs typeface="Times New Roman"/>
              </a:rPr>
              <a:t>3</a:t>
            </a:r>
            <a:r>
              <a:rPr lang="en-US" altLang="zh-CN">
                <a:latin typeface="Times New Roman"/>
                <a:cs typeface="Times New Roman"/>
              </a:rPr>
              <a:t>CMU MLD</a:t>
            </a:r>
            <a:endParaRPr lang="en-US">
              <a:latin typeface="Times New Roman"/>
              <a:cs typeface="Times New Roman"/>
            </a:endParaRPr>
          </a:p>
        </p:txBody>
      </p:sp>
      <p:pic>
        <p:nvPicPr>
          <p:cNvPr id="1036" name="Picture 12" descr="国立交通大学- 维基百科，自由的百科全书">
            <a:extLst>
              <a:ext uri="{FF2B5EF4-FFF2-40B4-BE49-F238E27FC236}">
                <a16:creationId xmlns:a16="http://schemas.microsoft.com/office/drawing/2014/main" id="{2309205E-5CFF-4039-B1FE-B27DC85C8907}"/>
              </a:ext>
            </a:extLst>
          </p:cNvPr>
          <p:cNvPicPr>
            <a:picLocks noChangeAspect="1" noChangeArrowheads="1"/>
          </p:cNvPicPr>
          <p:nvPr/>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8856678" y="324237"/>
            <a:ext cx="1218618" cy="1218618"/>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a16="http://schemas.microsoft.com/office/drawing/2014/main" id="{363A8E1B-656F-40AA-B50E-DC1B31922BB2}"/>
              </a:ext>
            </a:extLst>
          </p:cNvPr>
          <p:cNvSpPr/>
          <p:nvPr/>
        </p:nvSpPr>
        <p:spPr>
          <a:xfrm>
            <a:off x="7850545" y="1562836"/>
            <a:ext cx="3230884"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aseline="30000">
                <a:latin typeface="Times New Roman"/>
                <a:cs typeface="Times New Roman"/>
              </a:rPr>
              <a:t>4</a:t>
            </a:r>
            <a:r>
              <a:rPr lang="en-US" altLang="zh-CN">
                <a:latin typeface="Times New Roman"/>
                <a:cs typeface="Times New Roman"/>
              </a:rPr>
              <a:t>National Chiao Tung University</a:t>
            </a:r>
            <a:endParaRPr lang="en-US">
              <a:latin typeface="Times New Roman"/>
              <a:cs typeface="Times New Roman"/>
            </a:endParaRPr>
          </a:p>
        </p:txBody>
      </p:sp>
      <p:pic>
        <p:nvPicPr>
          <p:cNvPr id="13" name="Audio 12">
            <a:hlinkClick r:id="" action="ppaction://media"/>
            <a:extLst>
              <a:ext uri="{FF2B5EF4-FFF2-40B4-BE49-F238E27FC236}">
                <a16:creationId xmlns:a16="http://schemas.microsoft.com/office/drawing/2014/main" id="{22FB9E16-4912-460F-A39A-BC8400D2C31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47071200"/>
      </p:ext>
    </p:extLst>
  </p:cSld>
  <p:clrMapOvr>
    <a:masterClrMapping/>
  </p:clrMapOvr>
  <p:transition advTm="1770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75758"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A876E9DF-436C-4CA9-AA58-6086BBBF45A5}"/>
              </a:ext>
            </a:extLst>
          </p:cNvPr>
          <p:cNvSpPr/>
          <p:nvPr/>
        </p:nvSpPr>
        <p:spPr>
          <a:xfrm>
            <a:off x="799379" y="1722279"/>
            <a:ext cx="7348456" cy="4319921"/>
          </a:xfrm>
          <a:prstGeom prst="rect">
            <a:avLst/>
          </a:prstGeom>
          <a:solidFill>
            <a:schemeClr val="accent3">
              <a:lumMod val="50000"/>
              <a:alpha val="6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CCEE8A-7A34-4AC4-ACFE-CD929172A37B}"/>
              </a:ext>
            </a:extLst>
          </p:cNvPr>
          <p:cNvSpPr/>
          <p:nvPr/>
        </p:nvSpPr>
        <p:spPr>
          <a:xfrm>
            <a:off x="8338281" y="3837615"/>
            <a:ext cx="2880126" cy="2204585"/>
          </a:xfrm>
          <a:prstGeom prst="rect">
            <a:avLst/>
          </a:prstGeom>
          <a:solidFill>
            <a:schemeClr val="bg1">
              <a:lumMod val="65000"/>
              <a:lumOff val="35000"/>
              <a:alpha val="6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B16CAF96-803B-4A2F-8549-DCC103385CFD}"/>
              </a:ext>
            </a:extLst>
          </p:cNvPr>
          <p:cNvCxnSpPr>
            <a:cxnSpLocks/>
            <a:stCxn id="21" idx="0"/>
            <a:endCxn id="18" idx="2"/>
          </p:cNvCxnSpPr>
          <p:nvPr/>
        </p:nvCxnSpPr>
        <p:spPr>
          <a:xfrm flipH="1" flipV="1">
            <a:off x="1788548" y="4369173"/>
            <a:ext cx="1" cy="1634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06D9CA1-1A14-4882-9A97-07616E9639D3}"/>
              </a:ext>
            </a:extLst>
          </p:cNvPr>
          <p:cNvCxnSpPr>
            <a:cxnSpLocks/>
            <a:stCxn id="23" idx="0"/>
            <a:endCxn id="20" idx="2"/>
          </p:cNvCxnSpPr>
          <p:nvPr/>
        </p:nvCxnSpPr>
        <p:spPr>
          <a:xfrm flipH="1" flipV="1">
            <a:off x="6347520" y="4364395"/>
            <a:ext cx="1" cy="1744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3">
            <a:extLst>
              <a:ext uri="{FF2B5EF4-FFF2-40B4-BE49-F238E27FC236}">
                <a16:creationId xmlns:a16="http://schemas.microsoft.com/office/drawing/2014/main" id="{D27199D8-CE7C-42D8-8B13-C3B64FA54E0C}"/>
              </a:ext>
            </a:extLst>
          </p:cNvPr>
          <p:cNvSpPr txBox="1"/>
          <p:nvPr/>
        </p:nvSpPr>
        <p:spPr>
          <a:xfrm>
            <a:off x="1272722" y="4030619"/>
            <a:ext cx="1031652" cy="338554"/>
          </a:xfrm>
          <a:prstGeom prst="rect">
            <a:avLst/>
          </a:prstGeom>
          <a:noFill/>
          <a:ln w="28575">
            <a:solidFill>
              <a:schemeClr val="tx1"/>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cs typeface="Times New Roman" panose="02020603050405020304" pitchFamily="18" charset="0"/>
              </a:rPr>
              <a:t>Detector</a:t>
            </a:r>
          </a:p>
        </p:txBody>
      </p:sp>
      <p:sp>
        <p:nvSpPr>
          <p:cNvPr id="19" name="TextBox 3">
            <a:extLst>
              <a:ext uri="{FF2B5EF4-FFF2-40B4-BE49-F238E27FC236}">
                <a16:creationId xmlns:a16="http://schemas.microsoft.com/office/drawing/2014/main" id="{17E70718-906C-41E1-B152-6F3E79DD3DE9}"/>
              </a:ext>
            </a:extLst>
          </p:cNvPr>
          <p:cNvSpPr txBox="1"/>
          <p:nvPr/>
        </p:nvSpPr>
        <p:spPr>
          <a:xfrm>
            <a:off x="3607344" y="4025191"/>
            <a:ext cx="1031652" cy="338554"/>
          </a:xfrm>
          <a:prstGeom prst="rect">
            <a:avLst/>
          </a:prstGeom>
          <a:noFill/>
          <a:ln w="28575">
            <a:solidFill>
              <a:schemeClr val="tx1"/>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cs typeface="Times New Roman" panose="02020603050405020304" pitchFamily="18" charset="0"/>
              </a:rPr>
              <a:t>Detector</a:t>
            </a:r>
          </a:p>
        </p:txBody>
      </p:sp>
      <p:sp>
        <p:nvSpPr>
          <p:cNvPr id="20" name="TextBox 3">
            <a:extLst>
              <a:ext uri="{FF2B5EF4-FFF2-40B4-BE49-F238E27FC236}">
                <a16:creationId xmlns:a16="http://schemas.microsoft.com/office/drawing/2014/main" id="{A45F5BF9-E427-4E60-93AB-DA6F5CDDA640}"/>
              </a:ext>
            </a:extLst>
          </p:cNvPr>
          <p:cNvSpPr txBox="1"/>
          <p:nvPr/>
        </p:nvSpPr>
        <p:spPr>
          <a:xfrm>
            <a:off x="5831694" y="4025841"/>
            <a:ext cx="1031652" cy="338554"/>
          </a:xfrm>
          <a:prstGeom prst="rect">
            <a:avLst/>
          </a:prstGeom>
          <a:noFill/>
          <a:ln w="28575">
            <a:solidFill>
              <a:schemeClr val="tx1"/>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cs typeface="Times New Roman" panose="02020603050405020304" pitchFamily="18" charset="0"/>
              </a:rPr>
              <a:t>Detector</a:t>
            </a:r>
          </a:p>
        </p:txBody>
      </p:sp>
      <p:pic>
        <p:nvPicPr>
          <p:cNvPr id="21" name="!!t-1" descr="A close up of a map&#10;&#10;Description automatically generated">
            <a:extLst>
              <a:ext uri="{FF2B5EF4-FFF2-40B4-BE49-F238E27FC236}">
                <a16:creationId xmlns:a16="http://schemas.microsoft.com/office/drawing/2014/main" id="{0509E521-48CD-4F76-BA62-ECE36E8AA175}"/>
              </a:ext>
            </a:extLst>
          </p:cNvPr>
          <p:cNvPicPr>
            <a:picLocks noChangeAspect="1"/>
          </p:cNvPicPr>
          <p:nvPr/>
        </p:nvPicPr>
        <p:blipFill rotWithShape="1">
          <a:blip r:embed="rId5">
            <a:extLst>
              <a:ext uri="{28A0092B-C50C-407E-A947-70E740481C1C}">
                <a14:useLocalDpi xmlns:a14="http://schemas.microsoft.com/office/drawing/2010/main" val="0"/>
              </a:ext>
            </a:extLst>
          </a:blip>
          <a:srcRect t="21415" b="23097"/>
          <a:stretch/>
        </p:blipFill>
        <p:spPr>
          <a:xfrm>
            <a:off x="959674" y="4532599"/>
            <a:ext cx="1657749" cy="914400"/>
          </a:xfrm>
          <a:prstGeom prst="rect">
            <a:avLst/>
          </a:prstGeom>
        </p:spPr>
      </p:pic>
      <p:pic>
        <p:nvPicPr>
          <p:cNvPr id="23" name="!!t+1" descr="A close up of a map&#10;&#10;Description automatically generated">
            <a:extLst>
              <a:ext uri="{FF2B5EF4-FFF2-40B4-BE49-F238E27FC236}">
                <a16:creationId xmlns:a16="http://schemas.microsoft.com/office/drawing/2014/main" id="{42E2E4FE-C132-45A3-AFB2-6F3BD2C22052}"/>
              </a:ext>
            </a:extLst>
          </p:cNvPr>
          <p:cNvPicPr>
            <a:picLocks noChangeAspect="1"/>
          </p:cNvPicPr>
          <p:nvPr/>
        </p:nvPicPr>
        <p:blipFill rotWithShape="1">
          <a:blip r:embed="rId5">
            <a:extLst>
              <a:ext uri="{28A0092B-C50C-407E-A947-70E740481C1C}">
                <a14:useLocalDpi xmlns:a14="http://schemas.microsoft.com/office/drawing/2010/main" val="0"/>
              </a:ext>
            </a:extLst>
          </a:blip>
          <a:srcRect t="21415" b="23097"/>
          <a:stretch/>
        </p:blipFill>
        <p:spPr>
          <a:xfrm>
            <a:off x="5518646" y="4538847"/>
            <a:ext cx="1657749" cy="914400"/>
          </a:xfrm>
          <a:prstGeom prst="rect">
            <a:avLst/>
          </a:prstGeom>
        </p:spPr>
      </p:pic>
      <p:pic>
        <p:nvPicPr>
          <p:cNvPr id="24" name="dasdfas" descr="A picture containing text, map&#10;&#10;Description automatically generated">
            <a:extLst>
              <a:ext uri="{FF2B5EF4-FFF2-40B4-BE49-F238E27FC236}">
                <a16:creationId xmlns:a16="http://schemas.microsoft.com/office/drawing/2014/main" id="{67E9F864-1F0D-4240-9C46-BF21F0E89156}"/>
              </a:ext>
            </a:extLst>
          </p:cNvPr>
          <p:cNvPicPr>
            <a:picLocks noChangeAspect="1"/>
          </p:cNvPicPr>
          <p:nvPr/>
        </p:nvPicPr>
        <p:blipFill rotWithShape="1">
          <a:blip r:embed="rId6">
            <a:extLst>
              <a:ext uri="{28A0092B-C50C-407E-A947-70E740481C1C}">
                <a14:useLocalDpi xmlns:a14="http://schemas.microsoft.com/office/drawing/2010/main" val="0"/>
              </a:ext>
            </a:extLst>
          </a:blip>
          <a:srcRect t="22401" b="22112"/>
          <a:stretch/>
        </p:blipFill>
        <p:spPr>
          <a:xfrm>
            <a:off x="959674" y="2943912"/>
            <a:ext cx="1657749" cy="914400"/>
          </a:xfrm>
          <a:prstGeom prst="rect">
            <a:avLst/>
          </a:prstGeom>
        </p:spPr>
      </p:pic>
      <p:cxnSp>
        <p:nvCxnSpPr>
          <p:cNvPr id="26" name="Straight Arrow Connector 25">
            <a:extLst>
              <a:ext uri="{FF2B5EF4-FFF2-40B4-BE49-F238E27FC236}">
                <a16:creationId xmlns:a16="http://schemas.microsoft.com/office/drawing/2014/main" id="{AEE8EA70-5300-4543-8016-C0472EACEF00}"/>
              </a:ext>
            </a:extLst>
          </p:cNvPr>
          <p:cNvCxnSpPr>
            <a:cxnSpLocks/>
            <a:stCxn id="18" idx="0"/>
            <a:endCxn id="24" idx="2"/>
          </p:cNvCxnSpPr>
          <p:nvPr/>
        </p:nvCxnSpPr>
        <p:spPr>
          <a:xfrm flipV="1">
            <a:off x="1788548" y="3858312"/>
            <a:ext cx="1" cy="17230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4E6D058-2BCA-4113-80B9-C7980839CE21}"/>
              </a:ext>
            </a:extLst>
          </p:cNvPr>
          <p:cNvCxnSpPr>
            <a:cxnSpLocks/>
            <a:stCxn id="19" idx="0"/>
          </p:cNvCxnSpPr>
          <p:nvPr/>
        </p:nvCxnSpPr>
        <p:spPr>
          <a:xfrm flipH="1" flipV="1">
            <a:off x="4122756" y="3853923"/>
            <a:ext cx="414" cy="1712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8" name="kvbkvbk" descr="A picture containing text, map&#10;&#10;Description automatically generated">
            <a:extLst>
              <a:ext uri="{FF2B5EF4-FFF2-40B4-BE49-F238E27FC236}">
                <a16:creationId xmlns:a16="http://schemas.microsoft.com/office/drawing/2014/main" id="{75573889-B44A-47F4-AEA4-65887C6E299C}"/>
              </a:ext>
            </a:extLst>
          </p:cNvPr>
          <p:cNvPicPr>
            <a:picLocks noChangeAspect="1"/>
          </p:cNvPicPr>
          <p:nvPr/>
        </p:nvPicPr>
        <p:blipFill rotWithShape="1">
          <a:blip r:embed="rId6">
            <a:extLst>
              <a:ext uri="{28A0092B-C50C-407E-A947-70E740481C1C}">
                <a14:useLocalDpi xmlns:a14="http://schemas.microsoft.com/office/drawing/2010/main" val="0"/>
              </a:ext>
            </a:extLst>
          </a:blip>
          <a:srcRect t="22401" b="22112"/>
          <a:stretch/>
        </p:blipFill>
        <p:spPr>
          <a:xfrm>
            <a:off x="5518646" y="2939523"/>
            <a:ext cx="1657749" cy="914400"/>
          </a:xfrm>
          <a:prstGeom prst="rect">
            <a:avLst/>
          </a:prstGeom>
        </p:spPr>
      </p:pic>
      <p:cxnSp>
        <p:nvCxnSpPr>
          <p:cNvPr id="29" name="Straight Arrow Connector 28">
            <a:extLst>
              <a:ext uri="{FF2B5EF4-FFF2-40B4-BE49-F238E27FC236}">
                <a16:creationId xmlns:a16="http://schemas.microsoft.com/office/drawing/2014/main" id="{2A193FDE-F77D-44B7-80B7-D41365485D1F}"/>
              </a:ext>
            </a:extLst>
          </p:cNvPr>
          <p:cNvCxnSpPr>
            <a:cxnSpLocks/>
            <a:stCxn id="20" idx="0"/>
            <a:endCxn id="28" idx="2"/>
          </p:cNvCxnSpPr>
          <p:nvPr/>
        </p:nvCxnSpPr>
        <p:spPr>
          <a:xfrm flipV="1">
            <a:off x="6347520" y="3853923"/>
            <a:ext cx="1" cy="1719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
            <a:extLst>
              <a:ext uri="{FF2B5EF4-FFF2-40B4-BE49-F238E27FC236}">
                <a16:creationId xmlns:a16="http://schemas.microsoft.com/office/drawing/2014/main" id="{4DF7E31F-BF90-4D4B-B210-EB46C3F57B98}"/>
              </a:ext>
            </a:extLst>
          </p:cNvPr>
          <p:cNvSpPr txBox="1"/>
          <p:nvPr/>
        </p:nvSpPr>
        <p:spPr>
          <a:xfrm>
            <a:off x="959673" y="1914866"/>
            <a:ext cx="6216721" cy="338554"/>
          </a:xfrm>
          <a:prstGeom prst="rect">
            <a:avLst/>
          </a:prstGeom>
          <a:noFill/>
          <a:ln w="28575">
            <a:solidFill>
              <a:schemeClr val="tx1"/>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cs typeface="Times New Roman" panose="02020603050405020304" pitchFamily="18" charset="0"/>
              </a:rPr>
              <a:t>Spatiotemporal Reasoning</a:t>
            </a:r>
          </a:p>
        </p:txBody>
      </p:sp>
      <p:pic>
        <p:nvPicPr>
          <p:cNvPr id="36" name="Picture 35" descr="A picture containing text, map&#10;&#10;Description automatically generated">
            <a:extLst>
              <a:ext uri="{FF2B5EF4-FFF2-40B4-BE49-F238E27FC236}">
                <a16:creationId xmlns:a16="http://schemas.microsoft.com/office/drawing/2014/main" id="{1D96D4E1-BB9A-44D3-9BD7-0017A9497FA7}"/>
              </a:ext>
            </a:extLst>
          </p:cNvPr>
          <p:cNvPicPr>
            <a:picLocks noChangeAspect="1"/>
          </p:cNvPicPr>
          <p:nvPr/>
        </p:nvPicPr>
        <p:blipFill rotWithShape="1">
          <a:blip r:embed="rId6">
            <a:extLst>
              <a:ext uri="{28A0092B-C50C-407E-A947-70E740481C1C}">
                <a14:useLocalDpi xmlns:a14="http://schemas.microsoft.com/office/drawing/2010/main" val="0"/>
              </a:ext>
            </a:extLst>
          </a:blip>
          <a:srcRect t="22401" b="22112"/>
          <a:stretch/>
        </p:blipFill>
        <p:spPr>
          <a:xfrm>
            <a:off x="8976709" y="1980498"/>
            <a:ext cx="1657749" cy="914400"/>
          </a:xfrm>
          <a:prstGeom prst="rect">
            <a:avLst/>
          </a:prstGeom>
        </p:spPr>
      </p:pic>
      <p:sp>
        <p:nvSpPr>
          <p:cNvPr id="37" name="TextBox 3">
            <a:extLst>
              <a:ext uri="{FF2B5EF4-FFF2-40B4-BE49-F238E27FC236}">
                <a16:creationId xmlns:a16="http://schemas.microsoft.com/office/drawing/2014/main" id="{240665F0-4649-4959-BCF7-9C3A8F09DB2F}"/>
              </a:ext>
            </a:extLst>
          </p:cNvPr>
          <p:cNvSpPr txBox="1"/>
          <p:nvPr/>
        </p:nvSpPr>
        <p:spPr>
          <a:xfrm>
            <a:off x="9289757" y="4014759"/>
            <a:ext cx="1031652" cy="338554"/>
          </a:xfrm>
          <a:prstGeom prst="rect">
            <a:avLst/>
          </a:prstGeom>
          <a:noFill/>
          <a:ln w="28575">
            <a:solidFill>
              <a:schemeClr val="tx1"/>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cs typeface="Times New Roman" panose="02020603050405020304" pitchFamily="18" charset="0"/>
              </a:rPr>
              <a:t>Detector</a:t>
            </a:r>
          </a:p>
        </p:txBody>
      </p:sp>
      <p:cxnSp>
        <p:nvCxnSpPr>
          <p:cNvPr id="38" name="Straight Arrow Connector 37">
            <a:extLst>
              <a:ext uri="{FF2B5EF4-FFF2-40B4-BE49-F238E27FC236}">
                <a16:creationId xmlns:a16="http://schemas.microsoft.com/office/drawing/2014/main" id="{C5742EAF-8D41-47D4-8C86-2BBA9E23723A}"/>
              </a:ext>
            </a:extLst>
          </p:cNvPr>
          <p:cNvCxnSpPr>
            <a:cxnSpLocks/>
            <a:stCxn id="36" idx="2"/>
            <a:endCxn id="37" idx="0"/>
          </p:cNvCxnSpPr>
          <p:nvPr/>
        </p:nvCxnSpPr>
        <p:spPr>
          <a:xfrm flipH="1">
            <a:off x="9805583" y="2894898"/>
            <a:ext cx="1" cy="11198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35CB002F-97EB-48B5-AF00-73D10039079F}"/>
              </a:ext>
            </a:extLst>
          </p:cNvPr>
          <p:cNvCxnSpPr>
            <a:cxnSpLocks/>
            <a:stCxn id="37" idx="2"/>
            <a:endCxn id="18" idx="3"/>
          </p:cNvCxnSpPr>
          <p:nvPr/>
        </p:nvCxnSpPr>
        <p:spPr>
          <a:xfrm rot="5400000" flipH="1">
            <a:off x="5978270" y="526001"/>
            <a:ext cx="153417" cy="7501209"/>
          </a:xfrm>
          <a:prstGeom prst="bentConnector4">
            <a:avLst>
              <a:gd name="adj1" fmla="val -769864"/>
              <a:gd name="adj2" fmla="val 92040"/>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0" name="Connector: Elbow 39">
            <a:extLst>
              <a:ext uri="{FF2B5EF4-FFF2-40B4-BE49-F238E27FC236}">
                <a16:creationId xmlns:a16="http://schemas.microsoft.com/office/drawing/2014/main" id="{47D71D3F-0F15-43E3-A633-1D22A686F6B4}"/>
              </a:ext>
            </a:extLst>
          </p:cNvPr>
          <p:cNvCxnSpPr>
            <a:cxnSpLocks/>
            <a:stCxn id="37" idx="2"/>
            <a:endCxn id="19" idx="3"/>
          </p:cNvCxnSpPr>
          <p:nvPr/>
        </p:nvCxnSpPr>
        <p:spPr>
          <a:xfrm rot="5400000" flipH="1">
            <a:off x="7142867" y="1690598"/>
            <a:ext cx="158845" cy="5166587"/>
          </a:xfrm>
          <a:prstGeom prst="bentConnector4">
            <a:avLst>
              <a:gd name="adj1" fmla="val -743556"/>
              <a:gd name="adj2" fmla="val 90204"/>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1" name="Connector: Elbow 40">
            <a:extLst>
              <a:ext uri="{FF2B5EF4-FFF2-40B4-BE49-F238E27FC236}">
                <a16:creationId xmlns:a16="http://schemas.microsoft.com/office/drawing/2014/main" id="{D11AA7C2-1839-41EB-8B04-317F8982A518}"/>
              </a:ext>
            </a:extLst>
          </p:cNvPr>
          <p:cNvCxnSpPr>
            <a:cxnSpLocks/>
            <a:stCxn id="37" idx="2"/>
            <a:endCxn id="20" idx="3"/>
          </p:cNvCxnSpPr>
          <p:nvPr/>
        </p:nvCxnSpPr>
        <p:spPr>
          <a:xfrm rot="5400000" flipH="1">
            <a:off x="8255367" y="2803098"/>
            <a:ext cx="158195" cy="2942237"/>
          </a:xfrm>
          <a:prstGeom prst="bentConnector4">
            <a:avLst>
              <a:gd name="adj1" fmla="val -746610"/>
              <a:gd name="adj2" fmla="val 58766"/>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2" name="Connector: Curved 41">
            <a:extLst>
              <a:ext uri="{FF2B5EF4-FFF2-40B4-BE49-F238E27FC236}">
                <a16:creationId xmlns:a16="http://schemas.microsoft.com/office/drawing/2014/main" id="{A8CFBB6E-9237-4B30-9266-9D4730A55FCF}"/>
              </a:ext>
            </a:extLst>
          </p:cNvPr>
          <p:cNvCxnSpPr>
            <a:stCxn id="35" idx="0"/>
            <a:endCxn id="36" idx="0"/>
          </p:cNvCxnSpPr>
          <p:nvPr/>
        </p:nvCxnSpPr>
        <p:spPr>
          <a:xfrm rot="16200000" flipH="1">
            <a:off x="6903993" y="-921093"/>
            <a:ext cx="65632" cy="5737550"/>
          </a:xfrm>
          <a:prstGeom prst="curvedConnector3">
            <a:avLst>
              <a:gd name="adj1" fmla="val -1102968"/>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2EFE329-BBC1-4CF8-8722-9041D93F33EF}"/>
              </a:ext>
            </a:extLst>
          </p:cNvPr>
          <p:cNvSpPr txBox="1"/>
          <p:nvPr/>
        </p:nvSpPr>
        <p:spPr>
          <a:xfrm>
            <a:off x="5713949" y="815799"/>
            <a:ext cx="2298793" cy="369332"/>
          </a:xfrm>
          <a:prstGeom prst="rect">
            <a:avLst/>
          </a:prstGeom>
          <a:noFill/>
        </p:spPr>
        <p:txBody>
          <a:bodyPr wrap="square">
            <a:spAutoFit/>
          </a:bodyPr>
          <a:lstStyle/>
          <a:p>
            <a:pPr algn="ctr"/>
            <a:r>
              <a:rPr lang="en-US" sz="1800" b="1">
                <a:cs typeface="Times New Roman" panose="02020603050405020304" pitchFamily="18" charset="0"/>
              </a:rPr>
              <a:t>Pseudo Label</a:t>
            </a:r>
          </a:p>
        </p:txBody>
      </p:sp>
      <p:sp>
        <p:nvSpPr>
          <p:cNvPr id="45" name="TextBox 44">
            <a:extLst>
              <a:ext uri="{FF2B5EF4-FFF2-40B4-BE49-F238E27FC236}">
                <a16:creationId xmlns:a16="http://schemas.microsoft.com/office/drawing/2014/main" id="{88435CFD-3DB5-49B0-A8C4-3C4832CE5EB8}"/>
              </a:ext>
            </a:extLst>
          </p:cNvPr>
          <p:cNvSpPr txBox="1"/>
          <p:nvPr/>
        </p:nvSpPr>
        <p:spPr>
          <a:xfrm>
            <a:off x="6716172" y="5507807"/>
            <a:ext cx="3011214" cy="646331"/>
          </a:xfrm>
          <a:prstGeom prst="rect">
            <a:avLst/>
          </a:prstGeom>
          <a:noFill/>
        </p:spPr>
        <p:txBody>
          <a:bodyPr wrap="square">
            <a:spAutoFit/>
          </a:bodyPr>
          <a:lstStyle/>
          <a:p>
            <a:pPr algn="ctr"/>
            <a:r>
              <a:rPr lang="en-US" sz="1800" b="1">
                <a:cs typeface="Times New Roman" panose="02020603050405020304" pitchFamily="18" charset="0"/>
              </a:rPr>
              <a:t>Update the teacher detector</a:t>
            </a:r>
          </a:p>
        </p:txBody>
      </p:sp>
      <p:sp>
        <p:nvSpPr>
          <p:cNvPr id="46" name="TextBox 45">
            <a:extLst>
              <a:ext uri="{FF2B5EF4-FFF2-40B4-BE49-F238E27FC236}">
                <a16:creationId xmlns:a16="http://schemas.microsoft.com/office/drawing/2014/main" id="{BFDF90C5-AB90-48AC-B88B-2BF3DE45CD59}"/>
              </a:ext>
            </a:extLst>
          </p:cNvPr>
          <p:cNvSpPr txBox="1"/>
          <p:nvPr/>
        </p:nvSpPr>
        <p:spPr>
          <a:xfrm>
            <a:off x="7011887" y="2405130"/>
            <a:ext cx="1272434" cy="369332"/>
          </a:xfrm>
          <a:prstGeom prst="rect">
            <a:avLst/>
          </a:prstGeom>
          <a:noFill/>
        </p:spPr>
        <p:txBody>
          <a:bodyPr wrap="square">
            <a:spAutoFit/>
          </a:bodyPr>
          <a:lstStyle/>
          <a:p>
            <a:pPr algn="ctr"/>
            <a:r>
              <a:rPr lang="en-US" sz="1800" b="1">
                <a:cs typeface="Times New Roman" panose="02020603050405020304" pitchFamily="18" charset="0"/>
              </a:rPr>
              <a:t>Teacher</a:t>
            </a:r>
          </a:p>
        </p:txBody>
      </p:sp>
      <p:sp>
        <p:nvSpPr>
          <p:cNvPr id="47" name="TextBox 46">
            <a:extLst>
              <a:ext uri="{FF2B5EF4-FFF2-40B4-BE49-F238E27FC236}">
                <a16:creationId xmlns:a16="http://schemas.microsoft.com/office/drawing/2014/main" id="{852852ED-CBE5-4687-8C25-2F4B9FF892DB}"/>
              </a:ext>
            </a:extLst>
          </p:cNvPr>
          <p:cNvSpPr txBox="1"/>
          <p:nvPr/>
        </p:nvSpPr>
        <p:spPr>
          <a:xfrm>
            <a:off x="10120186" y="5013090"/>
            <a:ext cx="1272434" cy="369332"/>
          </a:xfrm>
          <a:prstGeom prst="rect">
            <a:avLst/>
          </a:prstGeom>
          <a:noFill/>
        </p:spPr>
        <p:txBody>
          <a:bodyPr wrap="square">
            <a:spAutoFit/>
          </a:bodyPr>
          <a:lstStyle/>
          <a:p>
            <a:pPr algn="ctr"/>
            <a:r>
              <a:rPr lang="en-US" sz="1800" b="1">
                <a:cs typeface="Times New Roman" panose="02020603050405020304" pitchFamily="18" charset="0"/>
              </a:rPr>
              <a:t>Student</a:t>
            </a:r>
          </a:p>
        </p:txBody>
      </p:sp>
      <p:sp>
        <p:nvSpPr>
          <p:cNvPr id="49" name="Title 5">
            <a:extLst>
              <a:ext uri="{FF2B5EF4-FFF2-40B4-BE49-F238E27FC236}">
                <a16:creationId xmlns:a16="http://schemas.microsoft.com/office/drawing/2014/main" id="{7C90E7D2-2E3F-43D3-9E8E-CDF487E2517D}"/>
              </a:ext>
            </a:extLst>
          </p:cNvPr>
          <p:cNvSpPr>
            <a:spLocks noGrp="1"/>
          </p:cNvSpPr>
          <p:nvPr>
            <p:ph type="title"/>
          </p:nvPr>
        </p:nvSpPr>
        <p:spPr>
          <a:xfrm>
            <a:off x="913795" y="609600"/>
            <a:ext cx="10353762" cy="970450"/>
          </a:xfrm>
        </p:spPr>
        <p:txBody>
          <a:bodyPr/>
          <a:lstStyle/>
          <a:p>
            <a:r>
              <a:rPr lang="en-US" sz="3600">
                <a:latin typeface="+mn-lt"/>
              </a:rPr>
              <a:t>Method: Overview</a:t>
            </a:r>
            <a:endParaRPr lang="en-US">
              <a:latin typeface="+mn-lt"/>
            </a:endParaRPr>
          </a:p>
        </p:txBody>
      </p:sp>
      <p:grpSp>
        <p:nvGrpSpPr>
          <p:cNvPr id="44" name="sadfsadf">
            <a:extLst>
              <a:ext uri="{FF2B5EF4-FFF2-40B4-BE49-F238E27FC236}">
                <a16:creationId xmlns:a16="http://schemas.microsoft.com/office/drawing/2014/main" id="{692A4194-FFD8-48DF-9341-41B4DD5EE159}"/>
              </a:ext>
            </a:extLst>
          </p:cNvPr>
          <p:cNvGrpSpPr/>
          <p:nvPr/>
        </p:nvGrpSpPr>
        <p:grpSpPr>
          <a:xfrm>
            <a:off x="3311646" y="2948847"/>
            <a:ext cx="1643066" cy="901242"/>
            <a:chOff x="6519421" y="4154430"/>
            <a:chExt cx="1643066" cy="901242"/>
          </a:xfrm>
        </p:grpSpPr>
        <p:pic>
          <p:nvPicPr>
            <p:cNvPr id="50" name="Picture 49" descr="A close up of a map&#10;&#10;Description automatically generated">
              <a:extLst>
                <a:ext uri="{FF2B5EF4-FFF2-40B4-BE49-F238E27FC236}">
                  <a16:creationId xmlns:a16="http://schemas.microsoft.com/office/drawing/2014/main" id="{D48B791C-9722-42E8-A99D-63B5EC7228A1}"/>
                </a:ext>
              </a:extLst>
            </p:cNvPr>
            <p:cNvPicPr>
              <a:picLocks noChangeAspect="1"/>
            </p:cNvPicPr>
            <p:nvPr/>
          </p:nvPicPr>
          <p:blipFill rotWithShape="1">
            <a:blip r:embed="rId7">
              <a:extLst>
                <a:ext uri="{28A0092B-C50C-407E-A947-70E740481C1C}">
                  <a14:useLocalDpi xmlns:a14="http://schemas.microsoft.com/office/drawing/2010/main" val="0"/>
                </a:ext>
              </a:extLst>
            </a:blip>
            <a:srcRect l="3770" t="22400" b="22112"/>
            <a:stretch/>
          </p:blipFill>
          <p:spPr>
            <a:xfrm>
              <a:off x="6519421" y="4154430"/>
              <a:ext cx="1643066" cy="901242"/>
            </a:xfrm>
            <a:prstGeom prst="rect">
              <a:avLst/>
            </a:prstGeom>
          </p:spPr>
        </p:pic>
        <p:sp>
          <p:nvSpPr>
            <p:cNvPr id="51" name="Cube 50">
              <a:extLst>
                <a:ext uri="{FF2B5EF4-FFF2-40B4-BE49-F238E27FC236}">
                  <a16:creationId xmlns:a16="http://schemas.microsoft.com/office/drawing/2014/main" id="{E0717610-5CC8-44EC-B0EC-596647094250}"/>
                </a:ext>
              </a:extLst>
            </p:cNvPr>
            <p:cNvSpPr/>
            <p:nvPr/>
          </p:nvSpPr>
          <p:spPr>
            <a:xfrm rot="590781">
              <a:off x="7204140" y="4643697"/>
              <a:ext cx="189471" cy="80009"/>
            </a:xfrm>
            <a:prstGeom prst="cub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32" name="Arc 31">
            <a:extLst>
              <a:ext uri="{FF2B5EF4-FFF2-40B4-BE49-F238E27FC236}">
                <a16:creationId xmlns:a16="http://schemas.microsoft.com/office/drawing/2014/main" id="{EA3781A7-4983-4B2A-9A2B-33FEC0658C87}"/>
              </a:ext>
            </a:extLst>
          </p:cNvPr>
          <p:cNvSpPr/>
          <p:nvPr/>
        </p:nvSpPr>
        <p:spPr>
          <a:xfrm>
            <a:off x="2011060" y="2843872"/>
            <a:ext cx="2057961" cy="1548653"/>
          </a:xfrm>
          <a:prstGeom prst="arc">
            <a:avLst>
              <a:gd name="adj1" fmla="val 11296590"/>
              <a:gd name="adj2" fmla="val 19900788"/>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a:extLst>
              <a:ext uri="{FF2B5EF4-FFF2-40B4-BE49-F238E27FC236}">
                <a16:creationId xmlns:a16="http://schemas.microsoft.com/office/drawing/2014/main" id="{83152EAE-B262-48A3-A6D8-04A1631FD650}"/>
              </a:ext>
            </a:extLst>
          </p:cNvPr>
          <p:cNvSpPr/>
          <p:nvPr/>
        </p:nvSpPr>
        <p:spPr>
          <a:xfrm>
            <a:off x="1656020" y="2622396"/>
            <a:ext cx="2298793" cy="1548653"/>
          </a:xfrm>
          <a:prstGeom prst="arc">
            <a:avLst>
              <a:gd name="adj1" fmla="val 11296590"/>
              <a:gd name="adj2" fmla="val 21203752"/>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a:extLst>
              <a:ext uri="{FF2B5EF4-FFF2-40B4-BE49-F238E27FC236}">
                <a16:creationId xmlns:a16="http://schemas.microsoft.com/office/drawing/2014/main" id="{47A7D91F-5C75-401A-A440-FBEAE203C087}"/>
              </a:ext>
            </a:extLst>
          </p:cNvPr>
          <p:cNvSpPr/>
          <p:nvPr/>
        </p:nvSpPr>
        <p:spPr>
          <a:xfrm>
            <a:off x="3920393" y="2632978"/>
            <a:ext cx="2739757" cy="1548653"/>
          </a:xfrm>
          <a:prstGeom prst="arc">
            <a:avLst>
              <a:gd name="adj1" fmla="val 11296590"/>
              <a:gd name="adj2" fmla="val 91232"/>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Arc 33">
            <a:extLst>
              <a:ext uri="{FF2B5EF4-FFF2-40B4-BE49-F238E27FC236}">
                <a16:creationId xmlns:a16="http://schemas.microsoft.com/office/drawing/2014/main" id="{1E666CE4-F824-43AE-9D42-4A1EF519D5EF}"/>
              </a:ext>
            </a:extLst>
          </p:cNvPr>
          <p:cNvSpPr/>
          <p:nvPr/>
        </p:nvSpPr>
        <p:spPr>
          <a:xfrm>
            <a:off x="3717198" y="2583004"/>
            <a:ext cx="2224768" cy="1673781"/>
          </a:xfrm>
          <a:prstGeom prst="arc">
            <a:avLst>
              <a:gd name="adj1" fmla="val 11619514"/>
              <a:gd name="adj2" fmla="val 21226538"/>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Arc 30">
            <a:extLst>
              <a:ext uri="{FF2B5EF4-FFF2-40B4-BE49-F238E27FC236}">
                <a16:creationId xmlns:a16="http://schemas.microsoft.com/office/drawing/2014/main" id="{997013ED-7141-43AA-8C80-8530D1320E40}"/>
              </a:ext>
            </a:extLst>
          </p:cNvPr>
          <p:cNvSpPr/>
          <p:nvPr/>
        </p:nvSpPr>
        <p:spPr>
          <a:xfrm>
            <a:off x="3721966" y="2486656"/>
            <a:ext cx="2625552" cy="1548653"/>
          </a:xfrm>
          <a:prstGeom prst="arc">
            <a:avLst>
              <a:gd name="adj1" fmla="val 11296590"/>
              <a:gd name="adj2" fmla="val 21203752"/>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E97D0732-0F92-47CE-ADF5-98E5196D9846}"/>
                  </a:ext>
                </a:extLst>
              </p:cNvPr>
              <p:cNvSpPr txBox="1"/>
              <p:nvPr/>
            </p:nvSpPr>
            <p:spPr>
              <a:xfrm>
                <a:off x="1569354" y="5632249"/>
                <a:ext cx="551689" cy="2716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r>
                        <a:rPr lang="en-US" altLang="zh-CN" i="1">
                          <a:latin typeface="Cambria Math" panose="02040503050406030204" pitchFamily="18" charset="0"/>
                        </a:rPr>
                        <m:t>−</m:t>
                      </m:r>
                      <m:r>
                        <a:rPr lang="en-US" altLang="zh-CN" b="0" i="1" smtClean="0">
                          <a:latin typeface="Cambria Math" panose="02040503050406030204" pitchFamily="18" charset="0"/>
                        </a:rPr>
                        <m:t>1</m:t>
                      </m:r>
                    </m:oMath>
                  </m:oMathPara>
                </a14:m>
                <a:endParaRPr lang="en-US"/>
              </a:p>
            </p:txBody>
          </p:sp>
        </mc:Choice>
        <mc:Fallback xmlns="">
          <p:sp>
            <p:nvSpPr>
              <p:cNvPr id="52" name="TextBox 51">
                <a:extLst>
                  <a:ext uri="{FF2B5EF4-FFF2-40B4-BE49-F238E27FC236}">
                    <a16:creationId xmlns:a16="http://schemas.microsoft.com/office/drawing/2014/main" id="{E97D0732-0F92-47CE-ADF5-98E5196D9846}"/>
                  </a:ext>
                </a:extLst>
              </p:cNvPr>
              <p:cNvSpPr txBox="1">
                <a:spLocks noRot="1" noChangeAspect="1" noMove="1" noResize="1" noEditPoints="1" noAdjustHandles="1" noChangeArrowheads="1" noChangeShapeType="1" noTextEdit="1"/>
              </p:cNvSpPr>
              <p:nvPr/>
            </p:nvSpPr>
            <p:spPr>
              <a:xfrm>
                <a:off x="1569354" y="5632249"/>
                <a:ext cx="551689" cy="271613"/>
              </a:xfrm>
              <a:prstGeom prst="rect">
                <a:avLst/>
              </a:prstGeom>
              <a:blipFill>
                <a:blip r:embed="rId8"/>
                <a:stretch>
                  <a:fillRect l="-6593" r="-7692" b="-11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25E46717-3F87-435C-B35B-7837DB5E31DE}"/>
                  </a:ext>
                </a:extLst>
              </p:cNvPr>
              <p:cNvSpPr txBox="1"/>
              <p:nvPr/>
            </p:nvSpPr>
            <p:spPr>
              <a:xfrm>
                <a:off x="4038922" y="5632249"/>
                <a:ext cx="157800" cy="2716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oMath>
                  </m:oMathPara>
                </a14:m>
                <a:endParaRPr lang="en-US"/>
              </a:p>
            </p:txBody>
          </p:sp>
        </mc:Choice>
        <mc:Fallback xmlns="">
          <p:sp>
            <p:nvSpPr>
              <p:cNvPr id="53" name="TextBox 52">
                <a:extLst>
                  <a:ext uri="{FF2B5EF4-FFF2-40B4-BE49-F238E27FC236}">
                    <a16:creationId xmlns:a16="http://schemas.microsoft.com/office/drawing/2014/main" id="{25E46717-3F87-435C-B35B-7837DB5E31DE}"/>
                  </a:ext>
                </a:extLst>
              </p:cNvPr>
              <p:cNvSpPr txBox="1">
                <a:spLocks noRot="1" noChangeAspect="1" noMove="1" noResize="1" noEditPoints="1" noAdjustHandles="1" noChangeArrowheads="1" noChangeShapeType="1" noTextEdit="1"/>
              </p:cNvSpPr>
              <p:nvPr/>
            </p:nvSpPr>
            <p:spPr>
              <a:xfrm>
                <a:off x="4038922" y="5632249"/>
                <a:ext cx="157800" cy="271613"/>
              </a:xfrm>
              <a:prstGeom prst="rect">
                <a:avLst/>
              </a:prstGeom>
              <a:blipFill>
                <a:blip r:embed="rId9"/>
                <a:stretch>
                  <a:fillRect l="-28000" r="-24000" b="-6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74B4C028-C3F6-4253-B2E1-DC23E0D71FB4}"/>
                  </a:ext>
                </a:extLst>
              </p:cNvPr>
              <p:cNvSpPr txBox="1"/>
              <p:nvPr/>
            </p:nvSpPr>
            <p:spPr>
              <a:xfrm>
                <a:off x="5882037" y="5629556"/>
                <a:ext cx="623427"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m:t>
                      </m:r>
                      <m:r>
                        <a:rPr lang="en-US" b="0" i="0" smtClean="0">
                          <a:latin typeface="Cambria Math" panose="02040503050406030204" pitchFamily="18" charset="0"/>
                        </a:rPr>
                        <m:t>1</m:t>
                      </m:r>
                    </m:oMath>
                  </m:oMathPara>
                </a14:m>
                <a:endParaRPr lang="en-US"/>
              </a:p>
            </p:txBody>
          </p:sp>
        </mc:Choice>
        <mc:Fallback xmlns="">
          <p:sp>
            <p:nvSpPr>
              <p:cNvPr id="54" name="TextBox 53">
                <a:extLst>
                  <a:ext uri="{FF2B5EF4-FFF2-40B4-BE49-F238E27FC236}">
                    <a16:creationId xmlns:a16="http://schemas.microsoft.com/office/drawing/2014/main" id="{74B4C028-C3F6-4253-B2E1-DC23E0D71FB4}"/>
                  </a:ext>
                </a:extLst>
              </p:cNvPr>
              <p:cNvSpPr txBox="1">
                <a:spLocks noRot="1" noChangeAspect="1" noMove="1" noResize="1" noEditPoints="1" noAdjustHandles="1" noChangeArrowheads="1" noChangeShapeType="1" noTextEdit="1"/>
              </p:cNvSpPr>
              <p:nvPr/>
            </p:nvSpPr>
            <p:spPr>
              <a:xfrm>
                <a:off x="5882037" y="5629556"/>
                <a:ext cx="623427" cy="276999"/>
              </a:xfrm>
              <a:prstGeom prst="rect">
                <a:avLst/>
              </a:prstGeom>
              <a:blipFill>
                <a:blip r:embed="rId10"/>
                <a:stretch>
                  <a:fillRect l="-980" r="-980" b="-6522"/>
                </a:stretch>
              </a:blipFill>
            </p:spPr>
            <p:txBody>
              <a:bodyPr/>
              <a:lstStyle/>
              <a:p>
                <a:r>
                  <a:rPr lang="en-US">
                    <a:noFill/>
                  </a:rPr>
                  <a:t> </a:t>
                </a:r>
              </a:p>
            </p:txBody>
          </p:sp>
        </mc:Fallback>
      </mc:AlternateContent>
      <p:grpSp>
        <p:nvGrpSpPr>
          <p:cNvPr id="55" name="!!t">
            <a:extLst>
              <a:ext uri="{FF2B5EF4-FFF2-40B4-BE49-F238E27FC236}">
                <a16:creationId xmlns:a16="http://schemas.microsoft.com/office/drawing/2014/main" id="{C83C72BE-3517-4669-96B8-C2072FF277BC}"/>
              </a:ext>
            </a:extLst>
          </p:cNvPr>
          <p:cNvGrpSpPr/>
          <p:nvPr/>
        </p:nvGrpSpPr>
        <p:grpSpPr>
          <a:xfrm>
            <a:off x="3311646" y="4519150"/>
            <a:ext cx="1643066" cy="901242"/>
            <a:chOff x="6519421" y="4154430"/>
            <a:chExt cx="1643066" cy="901242"/>
          </a:xfrm>
        </p:grpSpPr>
        <p:pic>
          <p:nvPicPr>
            <p:cNvPr id="56" name="Picture 55" descr="A close up of a map&#10;&#10;Description automatically generated">
              <a:extLst>
                <a:ext uri="{FF2B5EF4-FFF2-40B4-BE49-F238E27FC236}">
                  <a16:creationId xmlns:a16="http://schemas.microsoft.com/office/drawing/2014/main" id="{693E89AB-5182-49F4-804D-9AB4A7343C72}"/>
                </a:ext>
              </a:extLst>
            </p:cNvPr>
            <p:cNvPicPr>
              <a:picLocks noChangeAspect="1"/>
            </p:cNvPicPr>
            <p:nvPr/>
          </p:nvPicPr>
          <p:blipFill rotWithShape="1">
            <a:blip r:embed="rId7">
              <a:extLst>
                <a:ext uri="{28A0092B-C50C-407E-A947-70E740481C1C}">
                  <a14:useLocalDpi xmlns:a14="http://schemas.microsoft.com/office/drawing/2010/main" val="0"/>
                </a:ext>
              </a:extLst>
            </a:blip>
            <a:srcRect l="3770" t="22400" b="22112"/>
            <a:stretch/>
          </p:blipFill>
          <p:spPr>
            <a:xfrm>
              <a:off x="6519421" y="4154430"/>
              <a:ext cx="1643066" cy="901242"/>
            </a:xfrm>
            <a:prstGeom prst="rect">
              <a:avLst/>
            </a:prstGeom>
          </p:spPr>
        </p:pic>
        <p:sp>
          <p:nvSpPr>
            <p:cNvPr id="57" name="Cube 56">
              <a:extLst>
                <a:ext uri="{FF2B5EF4-FFF2-40B4-BE49-F238E27FC236}">
                  <a16:creationId xmlns:a16="http://schemas.microsoft.com/office/drawing/2014/main" id="{3B26AAF6-B92B-4E5B-B36D-5BC057E9D99C}"/>
                </a:ext>
              </a:extLst>
            </p:cNvPr>
            <p:cNvSpPr/>
            <p:nvPr/>
          </p:nvSpPr>
          <p:spPr>
            <a:xfrm rot="590781">
              <a:off x="7204140" y="4643697"/>
              <a:ext cx="189471" cy="80009"/>
            </a:xfrm>
            <a:prstGeom prst="cub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cxnSp>
        <p:nvCxnSpPr>
          <p:cNvPr id="16" name="Straight Arrow Connector 15">
            <a:extLst>
              <a:ext uri="{FF2B5EF4-FFF2-40B4-BE49-F238E27FC236}">
                <a16:creationId xmlns:a16="http://schemas.microsoft.com/office/drawing/2014/main" id="{C8160AAF-6CD0-44EB-80E5-E06342D4A1A6}"/>
              </a:ext>
            </a:extLst>
          </p:cNvPr>
          <p:cNvCxnSpPr>
            <a:cxnSpLocks/>
            <a:endCxn id="19" idx="2"/>
          </p:cNvCxnSpPr>
          <p:nvPr/>
        </p:nvCxnSpPr>
        <p:spPr>
          <a:xfrm flipV="1">
            <a:off x="4123170" y="4363745"/>
            <a:ext cx="0" cy="1751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5721CBE0-17E1-4DAF-9B41-A2BCD17D166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16806898"/>
      </p:ext>
    </p:extLst>
  </p:cSld>
  <p:clrMapOvr>
    <a:masterClrMapping/>
  </p:clrMapOvr>
  <mc:AlternateContent xmlns:mc="http://schemas.openxmlformats.org/markup-compatibility/2006" xmlns:p14="http://schemas.microsoft.com/office/powerpoint/2010/main">
    <mc:Choice Requires="p14">
      <p:transition spd="med" p14:dur="700" advTm="12595">
        <p:fade/>
      </p:transition>
    </mc:Choice>
    <mc:Fallback xmlns="">
      <p:transition spd="med" advTm="125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t-1" descr="A close up of a map&#10;&#10;Description automatically generated">
            <a:extLst>
              <a:ext uri="{FF2B5EF4-FFF2-40B4-BE49-F238E27FC236}">
                <a16:creationId xmlns:a16="http://schemas.microsoft.com/office/drawing/2014/main" id="{691017AE-8ABC-437F-B693-207E82AA386C}"/>
              </a:ext>
            </a:extLst>
          </p:cNvPr>
          <p:cNvPicPr>
            <a:picLocks noChangeAspect="1"/>
          </p:cNvPicPr>
          <p:nvPr/>
        </p:nvPicPr>
        <p:blipFill rotWithShape="1">
          <a:blip r:embed="rId6">
            <a:extLst>
              <a:ext uri="{28A0092B-C50C-407E-A947-70E740481C1C}">
                <a14:useLocalDpi xmlns:a14="http://schemas.microsoft.com/office/drawing/2010/main" val="0"/>
              </a:ext>
            </a:extLst>
          </a:blip>
          <a:srcRect t="22400" b="22112"/>
          <a:stretch/>
        </p:blipFill>
        <p:spPr>
          <a:xfrm>
            <a:off x="3648126" y="4154430"/>
            <a:ext cx="1707445" cy="901242"/>
          </a:xfrm>
          <a:prstGeom prst="rect">
            <a:avLst/>
          </a:prstGeom>
        </p:spPr>
      </p:pic>
      <mc:AlternateContent xmlns:mc="http://schemas.openxmlformats.org/markup-compatibility/2006" xmlns:a14="http://schemas.microsoft.com/office/drawing/2010/main">
        <mc:Choice Requires="a14">
          <p:sp>
            <p:nvSpPr>
              <p:cNvPr id="208" name="TextBox 12">
                <a:extLst>
                  <a:ext uri="{FF2B5EF4-FFF2-40B4-BE49-F238E27FC236}">
                    <a16:creationId xmlns:a16="http://schemas.microsoft.com/office/drawing/2014/main" id="{4361019E-3336-4AEA-823A-37F3E512CD14}"/>
                  </a:ext>
                </a:extLst>
              </p:cNvPr>
              <p:cNvSpPr txBox="1"/>
              <p:nvPr/>
            </p:nvSpPr>
            <p:spPr>
              <a:xfrm>
                <a:off x="4282653" y="5112744"/>
                <a:ext cx="438390" cy="21544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𝑡</m:t>
                      </m:r>
                      <m:r>
                        <a:rPr lang="en-US" sz="1400" b="0" i="1" smtClean="0">
                          <a:latin typeface="Cambria Math" panose="02040503050406030204" pitchFamily="18" charset="0"/>
                        </a:rPr>
                        <m:t>−1</m:t>
                      </m:r>
                    </m:oMath>
                  </m:oMathPara>
                </a14:m>
                <a:endParaRPr lang="en-US" sz="1400"/>
              </a:p>
            </p:txBody>
          </p:sp>
        </mc:Choice>
        <mc:Fallback xmlns="">
          <p:sp>
            <p:nvSpPr>
              <p:cNvPr id="208" name="TextBox 12">
                <a:extLst>
                  <a:ext uri="{FF2B5EF4-FFF2-40B4-BE49-F238E27FC236}">
                    <a16:creationId xmlns:a16="http://schemas.microsoft.com/office/drawing/2014/main" id="{4361019E-3336-4AEA-823A-37F3E512CD14}"/>
                  </a:ext>
                </a:extLst>
              </p:cNvPr>
              <p:cNvSpPr txBox="1">
                <a:spLocks noRot="1" noChangeAspect="1" noMove="1" noResize="1" noEditPoints="1" noAdjustHandles="1" noChangeArrowheads="1" noChangeShapeType="1" noTextEdit="1"/>
              </p:cNvSpPr>
              <p:nvPr/>
            </p:nvSpPr>
            <p:spPr>
              <a:xfrm>
                <a:off x="4282653" y="5112744"/>
                <a:ext cx="438390" cy="215444"/>
              </a:xfrm>
              <a:prstGeom prst="rect">
                <a:avLst/>
              </a:prstGeom>
              <a:blipFill>
                <a:blip r:embed="rId7"/>
                <a:stretch>
                  <a:fillRect l="-8451" r="-8451" b="-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0" name="TextBox 46">
                <a:extLst>
                  <a:ext uri="{FF2B5EF4-FFF2-40B4-BE49-F238E27FC236}">
                    <a16:creationId xmlns:a16="http://schemas.microsoft.com/office/drawing/2014/main" id="{55F53BD7-5A4F-4BAD-B358-DB0C6EEC6FA7}"/>
                  </a:ext>
                </a:extLst>
              </p:cNvPr>
              <p:cNvSpPr txBox="1"/>
              <p:nvPr/>
            </p:nvSpPr>
            <p:spPr>
              <a:xfrm>
                <a:off x="7300340" y="5112744"/>
                <a:ext cx="124586" cy="21544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𝑡</m:t>
                      </m:r>
                    </m:oMath>
                  </m:oMathPara>
                </a14:m>
                <a:endParaRPr lang="en-US" sz="1400"/>
              </a:p>
            </p:txBody>
          </p:sp>
        </mc:Choice>
        <mc:Fallback xmlns="">
          <p:sp>
            <p:nvSpPr>
              <p:cNvPr id="210" name="TextBox 46">
                <a:extLst>
                  <a:ext uri="{FF2B5EF4-FFF2-40B4-BE49-F238E27FC236}">
                    <a16:creationId xmlns:a16="http://schemas.microsoft.com/office/drawing/2014/main" id="{55F53BD7-5A4F-4BAD-B358-DB0C6EEC6FA7}"/>
                  </a:ext>
                </a:extLst>
              </p:cNvPr>
              <p:cNvSpPr txBox="1">
                <a:spLocks noRot="1" noChangeAspect="1" noMove="1" noResize="1" noEditPoints="1" noAdjustHandles="1" noChangeArrowheads="1" noChangeShapeType="1" noTextEdit="1"/>
              </p:cNvSpPr>
              <p:nvPr/>
            </p:nvSpPr>
            <p:spPr>
              <a:xfrm>
                <a:off x="7300340" y="5112744"/>
                <a:ext cx="124586" cy="215444"/>
              </a:xfrm>
              <a:prstGeom prst="rect">
                <a:avLst/>
              </a:prstGeom>
              <a:blipFill>
                <a:blip r:embed="rId8"/>
                <a:stretch>
                  <a:fillRect l="-30000" r="-20000" b="-5714"/>
                </a:stretch>
              </a:blipFill>
            </p:spPr>
            <p:txBody>
              <a:bodyPr/>
              <a:lstStyle/>
              <a:p>
                <a:r>
                  <a:rPr lang="en-US">
                    <a:noFill/>
                  </a:rPr>
                  <a:t> </a:t>
                </a:r>
              </a:p>
            </p:txBody>
          </p:sp>
        </mc:Fallback>
      </mc:AlternateContent>
      <p:pic>
        <p:nvPicPr>
          <p:cNvPr id="211" name="!!t+1" descr="A close up of a map&#10;&#10;Description automatically generated">
            <a:extLst>
              <a:ext uri="{FF2B5EF4-FFF2-40B4-BE49-F238E27FC236}">
                <a16:creationId xmlns:a16="http://schemas.microsoft.com/office/drawing/2014/main" id="{942BEFD9-676A-438B-9E5F-49F9E204A9C4}"/>
              </a:ext>
            </a:extLst>
          </p:cNvPr>
          <p:cNvPicPr>
            <a:picLocks noChangeAspect="1"/>
          </p:cNvPicPr>
          <p:nvPr/>
        </p:nvPicPr>
        <p:blipFill rotWithShape="1">
          <a:blip r:embed="rId6">
            <a:extLst>
              <a:ext uri="{28A0092B-C50C-407E-A947-70E740481C1C}">
                <a14:useLocalDpi xmlns:a14="http://schemas.microsoft.com/office/drawing/2010/main" val="0"/>
              </a:ext>
            </a:extLst>
          </a:blip>
          <a:srcRect t="22400" b="22112"/>
          <a:stretch/>
        </p:blipFill>
        <p:spPr>
          <a:xfrm>
            <a:off x="9253916" y="4154430"/>
            <a:ext cx="1707445" cy="901242"/>
          </a:xfrm>
          <a:prstGeom prst="rect">
            <a:avLst/>
          </a:prstGeom>
        </p:spPr>
      </p:pic>
      <mc:AlternateContent xmlns:mc="http://schemas.openxmlformats.org/markup-compatibility/2006" xmlns:a14="http://schemas.microsoft.com/office/drawing/2010/main">
        <mc:Choice Requires="a14">
          <p:sp>
            <p:nvSpPr>
              <p:cNvPr id="212" name="TextBox 48">
                <a:extLst>
                  <a:ext uri="{FF2B5EF4-FFF2-40B4-BE49-F238E27FC236}">
                    <a16:creationId xmlns:a16="http://schemas.microsoft.com/office/drawing/2014/main" id="{34CD7992-55AE-4C52-AADF-C5F503C3CB04}"/>
                  </a:ext>
                </a:extLst>
              </p:cNvPr>
              <p:cNvSpPr txBox="1"/>
              <p:nvPr/>
            </p:nvSpPr>
            <p:spPr>
              <a:xfrm>
                <a:off x="9878532" y="5112744"/>
                <a:ext cx="438390" cy="21544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𝑡</m:t>
                      </m:r>
                      <m:r>
                        <a:rPr lang="en-US" sz="1400" b="0" i="1" smtClean="0">
                          <a:latin typeface="Cambria Math" panose="02040503050406030204" pitchFamily="18" charset="0"/>
                        </a:rPr>
                        <m:t>+1</m:t>
                      </m:r>
                    </m:oMath>
                  </m:oMathPara>
                </a14:m>
                <a:endParaRPr lang="en-US" sz="1400"/>
              </a:p>
            </p:txBody>
          </p:sp>
        </mc:Choice>
        <mc:Fallback xmlns="">
          <p:sp>
            <p:nvSpPr>
              <p:cNvPr id="212" name="TextBox 48">
                <a:extLst>
                  <a:ext uri="{FF2B5EF4-FFF2-40B4-BE49-F238E27FC236}">
                    <a16:creationId xmlns:a16="http://schemas.microsoft.com/office/drawing/2014/main" id="{34CD7992-55AE-4C52-AADF-C5F503C3CB04}"/>
                  </a:ext>
                </a:extLst>
              </p:cNvPr>
              <p:cNvSpPr txBox="1">
                <a:spLocks noRot="1" noChangeAspect="1" noMove="1" noResize="1" noEditPoints="1" noAdjustHandles="1" noChangeArrowheads="1" noChangeShapeType="1" noTextEdit="1"/>
              </p:cNvSpPr>
              <p:nvPr/>
            </p:nvSpPr>
            <p:spPr>
              <a:xfrm>
                <a:off x="9878532" y="5112744"/>
                <a:ext cx="438390" cy="215444"/>
              </a:xfrm>
              <a:prstGeom prst="rect">
                <a:avLst/>
              </a:prstGeom>
              <a:blipFill>
                <a:blip r:embed="rId9"/>
                <a:stretch>
                  <a:fillRect l="-6944" r="-6944" b="-8571"/>
                </a:stretch>
              </a:blipFill>
            </p:spPr>
            <p:txBody>
              <a:bodyPr/>
              <a:lstStyle/>
              <a:p>
                <a:r>
                  <a:rPr lang="en-US">
                    <a:noFill/>
                  </a:rPr>
                  <a:t> </a:t>
                </a:r>
              </a:p>
            </p:txBody>
          </p:sp>
        </mc:Fallback>
      </mc:AlternateContent>
      <p:grpSp>
        <p:nvGrpSpPr>
          <p:cNvPr id="216" name="!!t">
            <a:extLst>
              <a:ext uri="{FF2B5EF4-FFF2-40B4-BE49-F238E27FC236}">
                <a16:creationId xmlns:a16="http://schemas.microsoft.com/office/drawing/2014/main" id="{8EE00777-FDE1-4702-AEE8-B418AF8587AA}"/>
              </a:ext>
            </a:extLst>
          </p:cNvPr>
          <p:cNvGrpSpPr/>
          <p:nvPr/>
        </p:nvGrpSpPr>
        <p:grpSpPr>
          <a:xfrm>
            <a:off x="6455042" y="4154430"/>
            <a:ext cx="1707445" cy="901242"/>
            <a:chOff x="6455042" y="4154430"/>
            <a:chExt cx="1707445" cy="901242"/>
          </a:xfrm>
        </p:grpSpPr>
        <p:pic>
          <p:nvPicPr>
            <p:cNvPr id="209" name="Picture 208" descr="A close up of a map&#10;&#10;Description automatically generated">
              <a:extLst>
                <a:ext uri="{FF2B5EF4-FFF2-40B4-BE49-F238E27FC236}">
                  <a16:creationId xmlns:a16="http://schemas.microsoft.com/office/drawing/2014/main" id="{A606B40E-E86F-4B47-A167-37847F8C9D10}"/>
                </a:ext>
              </a:extLst>
            </p:cNvPr>
            <p:cNvPicPr>
              <a:picLocks noChangeAspect="1"/>
            </p:cNvPicPr>
            <p:nvPr/>
          </p:nvPicPr>
          <p:blipFill rotWithShape="1">
            <a:blip r:embed="rId6">
              <a:extLst>
                <a:ext uri="{28A0092B-C50C-407E-A947-70E740481C1C}">
                  <a14:useLocalDpi xmlns:a14="http://schemas.microsoft.com/office/drawing/2010/main" val="0"/>
                </a:ext>
              </a:extLst>
            </a:blip>
            <a:srcRect t="22400" b="22112"/>
            <a:stretch/>
          </p:blipFill>
          <p:spPr>
            <a:xfrm>
              <a:off x="6455042" y="4154430"/>
              <a:ext cx="1707445" cy="901242"/>
            </a:xfrm>
            <a:prstGeom prst="rect">
              <a:avLst/>
            </a:prstGeom>
          </p:spPr>
        </p:pic>
        <p:sp>
          <p:nvSpPr>
            <p:cNvPr id="213" name="Cube 212">
              <a:extLst>
                <a:ext uri="{FF2B5EF4-FFF2-40B4-BE49-F238E27FC236}">
                  <a16:creationId xmlns:a16="http://schemas.microsoft.com/office/drawing/2014/main" id="{8B23D254-B4D7-4522-96E1-5C1584E644A8}"/>
                </a:ext>
              </a:extLst>
            </p:cNvPr>
            <p:cNvSpPr/>
            <p:nvPr/>
          </p:nvSpPr>
          <p:spPr>
            <a:xfrm rot="590781">
              <a:off x="7204140" y="4643697"/>
              <a:ext cx="189471" cy="80009"/>
            </a:xfrm>
            <a:prstGeom prst="cub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mc:AlternateContent xmlns:mc="http://schemas.openxmlformats.org/markup-compatibility/2006" xmlns:a14="http://schemas.microsoft.com/office/drawing/2010/main">
        <mc:Choice Requires="a14">
          <p:sp>
            <p:nvSpPr>
              <p:cNvPr id="214" name="TextBox 12">
                <a:extLst>
                  <a:ext uri="{FF2B5EF4-FFF2-40B4-BE49-F238E27FC236}">
                    <a16:creationId xmlns:a16="http://schemas.microsoft.com/office/drawing/2014/main" id="{FCF2076A-C287-4E6D-AAE6-D26120A1822B}"/>
                  </a:ext>
                </a:extLst>
              </p:cNvPr>
              <p:cNvSpPr txBox="1"/>
              <p:nvPr/>
            </p:nvSpPr>
            <p:spPr>
              <a:xfrm>
                <a:off x="2788687" y="4497329"/>
                <a:ext cx="184345" cy="21544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oMath>
                  </m:oMathPara>
                </a14:m>
                <a:endParaRPr lang="en-US" sz="1400"/>
              </a:p>
            </p:txBody>
          </p:sp>
        </mc:Choice>
        <mc:Fallback xmlns="">
          <p:sp>
            <p:nvSpPr>
              <p:cNvPr id="214" name="TextBox 12">
                <a:extLst>
                  <a:ext uri="{FF2B5EF4-FFF2-40B4-BE49-F238E27FC236}">
                    <a16:creationId xmlns:a16="http://schemas.microsoft.com/office/drawing/2014/main" id="{FCF2076A-C287-4E6D-AAE6-D26120A1822B}"/>
                  </a:ext>
                </a:extLst>
              </p:cNvPr>
              <p:cNvSpPr txBox="1">
                <a:spLocks noRot="1" noChangeAspect="1" noMove="1" noResize="1" noEditPoints="1" noAdjustHandles="1" noChangeArrowheads="1" noChangeShapeType="1" noTextEdit="1"/>
              </p:cNvSpPr>
              <p:nvPr/>
            </p:nvSpPr>
            <p:spPr>
              <a:xfrm>
                <a:off x="2788687" y="4497329"/>
                <a:ext cx="184345" cy="21544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5" name="TextBox 12">
                <a:extLst>
                  <a:ext uri="{FF2B5EF4-FFF2-40B4-BE49-F238E27FC236}">
                    <a16:creationId xmlns:a16="http://schemas.microsoft.com/office/drawing/2014/main" id="{FFAFCB2F-22E5-477D-A0AF-F83A044B8813}"/>
                  </a:ext>
                </a:extLst>
              </p:cNvPr>
              <p:cNvSpPr txBox="1"/>
              <p:nvPr/>
            </p:nvSpPr>
            <p:spPr>
              <a:xfrm>
                <a:off x="11354760" y="4598817"/>
                <a:ext cx="184345" cy="21544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oMath>
                  </m:oMathPara>
                </a14:m>
                <a:endParaRPr lang="en-US" sz="1400"/>
              </a:p>
            </p:txBody>
          </p:sp>
        </mc:Choice>
        <mc:Fallback xmlns="">
          <p:sp>
            <p:nvSpPr>
              <p:cNvPr id="215" name="TextBox 12">
                <a:extLst>
                  <a:ext uri="{FF2B5EF4-FFF2-40B4-BE49-F238E27FC236}">
                    <a16:creationId xmlns:a16="http://schemas.microsoft.com/office/drawing/2014/main" id="{FFAFCB2F-22E5-477D-A0AF-F83A044B8813}"/>
                  </a:ext>
                </a:extLst>
              </p:cNvPr>
              <p:cNvSpPr txBox="1">
                <a:spLocks noRot="1" noChangeAspect="1" noMove="1" noResize="1" noEditPoints="1" noAdjustHandles="1" noChangeArrowheads="1" noChangeShapeType="1" noTextEdit="1"/>
              </p:cNvSpPr>
              <p:nvPr/>
            </p:nvSpPr>
            <p:spPr>
              <a:xfrm>
                <a:off x="11354760" y="4598817"/>
                <a:ext cx="184345" cy="215444"/>
              </a:xfrm>
              <a:prstGeom prst="rect">
                <a:avLst/>
              </a:prstGeom>
              <a:blipFill>
                <a:blip r:embed="rId11"/>
                <a:stretch>
                  <a:fillRect/>
                </a:stretch>
              </a:blipFill>
            </p:spPr>
            <p:txBody>
              <a:bodyPr/>
              <a:lstStyle/>
              <a:p>
                <a:r>
                  <a:rPr lang="en-US">
                    <a:noFill/>
                  </a:rPr>
                  <a:t> </a:t>
                </a:r>
              </a:p>
            </p:txBody>
          </p:sp>
        </mc:Fallback>
      </mc:AlternateContent>
      <p:sp>
        <p:nvSpPr>
          <p:cNvPr id="18" name="Title 5">
            <a:extLst>
              <a:ext uri="{FF2B5EF4-FFF2-40B4-BE49-F238E27FC236}">
                <a16:creationId xmlns:a16="http://schemas.microsoft.com/office/drawing/2014/main" id="{4730CCAF-27C5-4ECF-B85D-A66E661219DD}"/>
              </a:ext>
            </a:extLst>
          </p:cNvPr>
          <p:cNvSpPr>
            <a:spLocks noGrp="1"/>
          </p:cNvSpPr>
          <p:nvPr>
            <p:ph type="title"/>
          </p:nvPr>
        </p:nvSpPr>
        <p:spPr>
          <a:xfrm>
            <a:off x="913795" y="609600"/>
            <a:ext cx="10533138" cy="970450"/>
          </a:xfrm>
        </p:spPr>
        <p:txBody>
          <a:bodyPr/>
          <a:lstStyle/>
          <a:p>
            <a:r>
              <a:rPr lang="en-US" sz="3600">
                <a:latin typeface="+mn-lt"/>
              </a:rPr>
              <a:t>Teacher Network: Temporal Graph Neural Networks</a:t>
            </a:r>
            <a:endParaRPr lang="en-US">
              <a:latin typeface="+mn-lt"/>
            </a:endParaRPr>
          </a:p>
        </p:txBody>
      </p:sp>
      <p:grpSp>
        <p:nvGrpSpPr>
          <p:cNvPr id="174" name="Group 173">
            <a:extLst>
              <a:ext uri="{FF2B5EF4-FFF2-40B4-BE49-F238E27FC236}">
                <a16:creationId xmlns:a16="http://schemas.microsoft.com/office/drawing/2014/main" id="{21AB59B5-6B01-47EE-A6B2-CE6417B70ACC}"/>
              </a:ext>
            </a:extLst>
          </p:cNvPr>
          <p:cNvGrpSpPr/>
          <p:nvPr/>
        </p:nvGrpSpPr>
        <p:grpSpPr>
          <a:xfrm>
            <a:off x="-67613" y="2378113"/>
            <a:ext cx="10035060" cy="2815110"/>
            <a:chOff x="-67613" y="2378113"/>
            <a:chExt cx="10035060" cy="2815110"/>
          </a:xfrm>
        </p:grpSpPr>
        <p:sp>
          <p:nvSpPr>
            <p:cNvPr id="27" name="Rectangle 26">
              <a:extLst>
                <a:ext uri="{FF2B5EF4-FFF2-40B4-BE49-F238E27FC236}">
                  <a16:creationId xmlns:a16="http://schemas.microsoft.com/office/drawing/2014/main" id="{81872BBC-3BE1-4341-9666-D3798BB5378E}"/>
                </a:ext>
              </a:extLst>
            </p:cNvPr>
            <p:cNvSpPr/>
            <p:nvPr/>
          </p:nvSpPr>
          <p:spPr>
            <a:xfrm>
              <a:off x="-67613" y="3650878"/>
              <a:ext cx="2756139"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cs typeface="Times New Roman" panose="02020603050405020304" pitchFamily="18" charset="0"/>
                </a:rPr>
                <a:t>Temporal Graph Neural Network</a:t>
              </a:r>
            </a:p>
            <a:p>
              <a:r>
                <a:rPr lang="en-US" sz="1400">
                  <a:cs typeface="Times New Roman" panose="02020603050405020304" pitchFamily="18" charset="0"/>
                </a:rPr>
                <a:t>(Spatiotemporal Reasoning)</a:t>
              </a:r>
            </a:p>
          </p:txBody>
        </p:sp>
        <p:cxnSp>
          <p:nvCxnSpPr>
            <p:cNvPr id="23" name="Straight Connector 22">
              <a:extLst>
                <a:ext uri="{FF2B5EF4-FFF2-40B4-BE49-F238E27FC236}">
                  <a16:creationId xmlns:a16="http://schemas.microsoft.com/office/drawing/2014/main" id="{9FE6F91E-B40B-4931-B87E-44F566D630ED}"/>
                </a:ext>
              </a:extLst>
            </p:cNvPr>
            <p:cNvCxnSpPr>
              <a:cxnSpLocks/>
            </p:cNvCxnSpPr>
            <p:nvPr/>
          </p:nvCxnSpPr>
          <p:spPr>
            <a:xfrm flipV="1">
              <a:off x="4172179" y="3693550"/>
              <a:ext cx="2625675" cy="38656"/>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4F1A445-642E-4C71-8DFC-635BC4479FAA}"/>
                </a:ext>
              </a:extLst>
            </p:cNvPr>
            <p:cNvCxnSpPr>
              <a:cxnSpLocks/>
            </p:cNvCxnSpPr>
            <p:nvPr/>
          </p:nvCxnSpPr>
          <p:spPr>
            <a:xfrm flipV="1">
              <a:off x="5187785" y="3864884"/>
              <a:ext cx="1824304" cy="12941"/>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A2BDD15-FF87-4E30-9CF8-1439D85D55F2}"/>
                </a:ext>
              </a:extLst>
            </p:cNvPr>
            <p:cNvCxnSpPr>
              <a:cxnSpLocks/>
            </p:cNvCxnSpPr>
            <p:nvPr/>
          </p:nvCxnSpPr>
          <p:spPr>
            <a:xfrm>
              <a:off x="4378160" y="3877825"/>
              <a:ext cx="2871585" cy="189271"/>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87" name="Arc 86">
              <a:extLst>
                <a:ext uri="{FF2B5EF4-FFF2-40B4-BE49-F238E27FC236}">
                  <a16:creationId xmlns:a16="http://schemas.microsoft.com/office/drawing/2014/main" id="{E08FB768-89D2-4C91-A0D9-6C29A69E61F0}"/>
                </a:ext>
              </a:extLst>
            </p:cNvPr>
            <p:cNvSpPr/>
            <p:nvPr/>
          </p:nvSpPr>
          <p:spPr>
            <a:xfrm>
              <a:off x="4109847" y="2416405"/>
              <a:ext cx="5795267" cy="2587144"/>
            </a:xfrm>
            <a:prstGeom prst="arc">
              <a:avLst>
                <a:gd name="adj1" fmla="val 10902063"/>
                <a:gd name="adj2" fmla="val 21295816"/>
              </a:avLst>
            </a:prstGeom>
            <a:ln w="19050">
              <a:prstDash val="dash"/>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cxnSp>
          <p:nvCxnSpPr>
            <p:cNvPr id="91" name="Straight Connector 90">
              <a:extLst>
                <a:ext uri="{FF2B5EF4-FFF2-40B4-BE49-F238E27FC236}">
                  <a16:creationId xmlns:a16="http://schemas.microsoft.com/office/drawing/2014/main" id="{39337E13-49A5-4E14-9028-66BE7114990B}"/>
                </a:ext>
              </a:extLst>
            </p:cNvPr>
            <p:cNvCxnSpPr>
              <a:cxnSpLocks/>
            </p:cNvCxnSpPr>
            <p:nvPr/>
          </p:nvCxnSpPr>
          <p:spPr>
            <a:xfrm flipV="1">
              <a:off x="4378160" y="3693549"/>
              <a:ext cx="2419694" cy="184276"/>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3D8BD87-EDA9-40E4-A238-277EF0662509}"/>
                </a:ext>
              </a:extLst>
            </p:cNvPr>
            <p:cNvCxnSpPr>
              <a:cxnSpLocks/>
            </p:cNvCxnSpPr>
            <p:nvPr/>
          </p:nvCxnSpPr>
          <p:spPr>
            <a:xfrm>
              <a:off x="4172179" y="3732206"/>
              <a:ext cx="2839910" cy="132678"/>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DA7671E9-265E-496A-9BBA-8415EAA80DC7}"/>
                </a:ext>
              </a:extLst>
            </p:cNvPr>
            <p:cNvCxnSpPr>
              <a:cxnSpLocks/>
            </p:cNvCxnSpPr>
            <p:nvPr/>
          </p:nvCxnSpPr>
          <p:spPr>
            <a:xfrm>
              <a:off x="4172179" y="3732206"/>
              <a:ext cx="3077566" cy="334890"/>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ACFC5DCA-9E0A-4959-9664-F04BC1017880}"/>
                </a:ext>
              </a:extLst>
            </p:cNvPr>
            <p:cNvCxnSpPr>
              <a:cxnSpLocks/>
            </p:cNvCxnSpPr>
            <p:nvPr/>
          </p:nvCxnSpPr>
          <p:spPr>
            <a:xfrm flipV="1">
              <a:off x="6970602" y="3560871"/>
              <a:ext cx="2837934" cy="132678"/>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53D50A4D-51A5-43BA-A04F-557B29FEEA4E}"/>
                </a:ext>
              </a:extLst>
            </p:cNvPr>
            <p:cNvCxnSpPr>
              <a:cxnSpLocks/>
            </p:cNvCxnSpPr>
            <p:nvPr/>
          </p:nvCxnSpPr>
          <p:spPr>
            <a:xfrm>
              <a:off x="6970602" y="3693549"/>
              <a:ext cx="2671567" cy="85667"/>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A4FFF4F-55E0-4B56-8C33-87A953EDB59B}"/>
                </a:ext>
              </a:extLst>
            </p:cNvPr>
            <p:cNvCxnSpPr>
              <a:cxnSpLocks/>
            </p:cNvCxnSpPr>
            <p:nvPr/>
          </p:nvCxnSpPr>
          <p:spPr>
            <a:xfrm flipV="1">
              <a:off x="7184837" y="3560871"/>
              <a:ext cx="2623699" cy="304013"/>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0BFA3DB-E2CD-44FB-A0C6-92151BF63FEB}"/>
                </a:ext>
              </a:extLst>
            </p:cNvPr>
            <p:cNvCxnSpPr>
              <a:cxnSpLocks/>
            </p:cNvCxnSpPr>
            <p:nvPr/>
          </p:nvCxnSpPr>
          <p:spPr>
            <a:xfrm flipV="1">
              <a:off x="7184837" y="3779216"/>
              <a:ext cx="2457332" cy="85668"/>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A55C9993-9599-4B04-8909-FFA1F2D11E22}"/>
                </a:ext>
              </a:extLst>
            </p:cNvPr>
            <p:cNvCxnSpPr>
              <a:cxnSpLocks/>
            </p:cNvCxnSpPr>
            <p:nvPr/>
          </p:nvCxnSpPr>
          <p:spPr>
            <a:xfrm flipV="1">
              <a:off x="7422493" y="3779216"/>
              <a:ext cx="2219676" cy="287880"/>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184A9286-4BEF-455D-AF52-CFBB7D74EF84}"/>
                </a:ext>
              </a:extLst>
            </p:cNvPr>
            <p:cNvCxnSpPr>
              <a:cxnSpLocks/>
            </p:cNvCxnSpPr>
            <p:nvPr/>
          </p:nvCxnSpPr>
          <p:spPr>
            <a:xfrm flipV="1">
              <a:off x="7422493" y="3560871"/>
              <a:ext cx="2386043" cy="506225"/>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130" name="Arc 129">
              <a:extLst>
                <a:ext uri="{FF2B5EF4-FFF2-40B4-BE49-F238E27FC236}">
                  <a16:creationId xmlns:a16="http://schemas.microsoft.com/office/drawing/2014/main" id="{4B88A658-1B33-42B0-AB0D-B996CA55FADB}"/>
                </a:ext>
              </a:extLst>
            </p:cNvPr>
            <p:cNvSpPr/>
            <p:nvPr/>
          </p:nvSpPr>
          <p:spPr>
            <a:xfrm>
              <a:off x="4099311" y="2378113"/>
              <a:ext cx="5602441" cy="2587144"/>
            </a:xfrm>
            <a:prstGeom prst="arc">
              <a:avLst>
                <a:gd name="adj1" fmla="val 10822379"/>
                <a:gd name="adj2" fmla="val 21590195"/>
              </a:avLst>
            </a:prstGeom>
            <a:ln w="19050">
              <a:prstDash val="dash"/>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31" name="Arc 130">
              <a:extLst>
                <a:ext uri="{FF2B5EF4-FFF2-40B4-BE49-F238E27FC236}">
                  <a16:creationId xmlns:a16="http://schemas.microsoft.com/office/drawing/2014/main" id="{F073DFB1-8AB3-44D9-9F10-73861F9C21DB}"/>
                </a:ext>
              </a:extLst>
            </p:cNvPr>
            <p:cNvSpPr/>
            <p:nvPr/>
          </p:nvSpPr>
          <p:spPr>
            <a:xfrm>
              <a:off x="4291787" y="2606079"/>
              <a:ext cx="5675660" cy="2587144"/>
            </a:xfrm>
            <a:prstGeom prst="arc">
              <a:avLst>
                <a:gd name="adj1" fmla="val 10902063"/>
                <a:gd name="adj2" fmla="val 21047256"/>
              </a:avLst>
            </a:prstGeom>
            <a:ln w="19050">
              <a:prstDash val="dash"/>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32" name="Arc 131">
              <a:extLst>
                <a:ext uri="{FF2B5EF4-FFF2-40B4-BE49-F238E27FC236}">
                  <a16:creationId xmlns:a16="http://schemas.microsoft.com/office/drawing/2014/main" id="{F94731CB-B359-4177-9E7D-630C44A3A95D}"/>
                </a:ext>
              </a:extLst>
            </p:cNvPr>
            <p:cNvSpPr/>
            <p:nvPr/>
          </p:nvSpPr>
          <p:spPr>
            <a:xfrm>
              <a:off x="4293723" y="2604890"/>
              <a:ext cx="5417163" cy="2587144"/>
            </a:xfrm>
            <a:prstGeom prst="arc">
              <a:avLst>
                <a:gd name="adj1" fmla="val 10902063"/>
                <a:gd name="adj2" fmla="val 21296283"/>
              </a:avLst>
            </a:prstGeom>
            <a:ln w="19050">
              <a:prstDash val="dash"/>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grpSp>
        <p:nvGrpSpPr>
          <p:cNvPr id="175" name="Group 174">
            <a:extLst>
              <a:ext uri="{FF2B5EF4-FFF2-40B4-BE49-F238E27FC236}">
                <a16:creationId xmlns:a16="http://schemas.microsoft.com/office/drawing/2014/main" id="{F2CE33A7-D23D-4050-A149-3AF0A201F89D}"/>
              </a:ext>
            </a:extLst>
          </p:cNvPr>
          <p:cNvGrpSpPr/>
          <p:nvPr/>
        </p:nvGrpSpPr>
        <p:grpSpPr>
          <a:xfrm>
            <a:off x="-82611" y="2841241"/>
            <a:ext cx="10015327" cy="1134810"/>
            <a:chOff x="-82611" y="2841241"/>
            <a:chExt cx="10015327" cy="1134810"/>
          </a:xfrm>
        </p:grpSpPr>
        <p:sp>
          <p:nvSpPr>
            <p:cNvPr id="176" name="Rectangle 175">
              <a:extLst>
                <a:ext uri="{FF2B5EF4-FFF2-40B4-BE49-F238E27FC236}">
                  <a16:creationId xmlns:a16="http://schemas.microsoft.com/office/drawing/2014/main" id="{8F2A2702-9D5D-43D2-B994-B26BE247BCFA}"/>
                </a:ext>
              </a:extLst>
            </p:cNvPr>
            <p:cNvSpPr/>
            <p:nvPr/>
          </p:nvSpPr>
          <p:spPr>
            <a:xfrm>
              <a:off x="-82611" y="3087895"/>
              <a:ext cx="2091470" cy="307777"/>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cs typeface="Times New Roman" panose="02020603050405020304" pitchFamily="18" charset="0"/>
                </a:rPr>
                <a:t>Refined Detection Score</a:t>
              </a:r>
            </a:p>
          </p:txBody>
        </p:sp>
        <p:sp>
          <p:nvSpPr>
            <p:cNvPr id="177" name="TextBox 36">
              <a:extLst>
                <a:ext uri="{FF2B5EF4-FFF2-40B4-BE49-F238E27FC236}">
                  <a16:creationId xmlns:a16="http://schemas.microsoft.com/office/drawing/2014/main" id="{1339A6AF-4F1A-41F2-9265-ED9854BEC9F7}"/>
                </a:ext>
              </a:extLst>
            </p:cNvPr>
            <p:cNvSpPr txBox="1"/>
            <p:nvPr/>
          </p:nvSpPr>
          <p:spPr>
            <a:xfrm>
              <a:off x="7185263" y="3302353"/>
              <a:ext cx="270992"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a:solidFill>
                    <a:srgbClr val="FF0000"/>
                  </a:solidFill>
                  <a:effectLst/>
                </a:rPr>
                <a:t>✘</a:t>
              </a:r>
              <a:endParaRPr lang="en-US">
                <a:solidFill>
                  <a:srgbClr val="FF0000"/>
                </a:solidFill>
              </a:endParaRPr>
            </a:p>
          </p:txBody>
        </p:sp>
        <p:cxnSp>
          <p:nvCxnSpPr>
            <p:cNvPr id="178" name="Straight Arrow Connector 177">
              <a:extLst>
                <a:ext uri="{FF2B5EF4-FFF2-40B4-BE49-F238E27FC236}">
                  <a16:creationId xmlns:a16="http://schemas.microsoft.com/office/drawing/2014/main" id="{6ADE7B04-BCA6-4AC2-B24A-9527BA7DBCE1}"/>
                </a:ext>
              </a:extLst>
            </p:cNvPr>
            <p:cNvCxnSpPr>
              <a:cxnSpLocks/>
            </p:cNvCxnSpPr>
            <p:nvPr/>
          </p:nvCxnSpPr>
          <p:spPr>
            <a:xfrm flipV="1">
              <a:off x="4085805" y="3232338"/>
              <a:ext cx="0" cy="414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TextBox 38">
              <a:extLst>
                <a:ext uri="{FF2B5EF4-FFF2-40B4-BE49-F238E27FC236}">
                  <a16:creationId xmlns:a16="http://schemas.microsoft.com/office/drawing/2014/main" id="{E8F15C72-8CA3-4D44-90E7-A141F4EF43D0}"/>
                </a:ext>
              </a:extLst>
            </p:cNvPr>
            <p:cNvSpPr txBox="1"/>
            <p:nvPr/>
          </p:nvSpPr>
          <p:spPr>
            <a:xfrm>
              <a:off x="3923234" y="2948743"/>
              <a:ext cx="248945"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a:solidFill>
                    <a:srgbClr val="00B050"/>
                  </a:solidFill>
                  <a:effectLst/>
                </a:rPr>
                <a:t>🗸</a:t>
              </a:r>
              <a:endParaRPr lang="en-US">
                <a:solidFill>
                  <a:srgbClr val="00B050"/>
                </a:solidFill>
              </a:endParaRPr>
            </a:p>
          </p:txBody>
        </p:sp>
        <p:cxnSp>
          <p:nvCxnSpPr>
            <p:cNvPr id="180" name="Straight Arrow Connector 179">
              <a:extLst>
                <a:ext uri="{FF2B5EF4-FFF2-40B4-BE49-F238E27FC236}">
                  <a16:creationId xmlns:a16="http://schemas.microsoft.com/office/drawing/2014/main" id="{40EC7DF7-93B9-43E0-8BB5-7654FDC86F0D}"/>
                </a:ext>
              </a:extLst>
            </p:cNvPr>
            <p:cNvCxnSpPr>
              <a:cxnSpLocks/>
            </p:cNvCxnSpPr>
            <p:nvPr/>
          </p:nvCxnSpPr>
          <p:spPr>
            <a:xfrm flipV="1">
              <a:off x="4291787" y="3377958"/>
              <a:ext cx="0" cy="4141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1" name="TextBox 40">
              <a:extLst>
                <a:ext uri="{FF2B5EF4-FFF2-40B4-BE49-F238E27FC236}">
                  <a16:creationId xmlns:a16="http://schemas.microsoft.com/office/drawing/2014/main" id="{59D05660-77E4-4C95-8C28-A7E7B14E5F93}"/>
                </a:ext>
              </a:extLst>
            </p:cNvPr>
            <p:cNvSpPr txBox="1"/>
            <p:nvPr/>
          </p:nvSpPr>
          <p:spPr>
            <a:xfrm>
              <a:off x="4129215" y="3131436"/>
              <a:ext cx="248945"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a:solidFill>
                    <a:srgbClr val="00B050"/>
                  </a:solidFill>
                  <a:effectLst/>
                </a:rPr>
                <a:t>🗸</a:t>
              </a:r>
              <a:endParaRPr lang="en-US">
                <a:solidFill>
                  <a:srgbClr val="00B050"/>
                </a:solidFill>
              </a:endParaRPr>
            </a:p>
          </p:txBody>
        </p:sp>
        <p:cxnSp>
          <p:nvCxnSpPr>
            <p:cNvPr id="182" name="Straight Arrow Connector 181">
              <a:extLst>
                <a:ext uri="{FF2B5EF4-FFF2-40B4-BE49-F238E27FC236}">
                  <a16:creationId xmlns:a16="http://schemas.microsoft.com/office/drawing/2014/main" id="{9B86580B-5EEC-49ED-8173-C8095FBFA331}"/>
                </a:ext>
              </a:extLst>
            </p:cNvPr>
            <p:cNvCxnSpPr>
              <a:cxnSpLocks/>
            </p:cNvCxnSpPr>
            <p:nvPr/>
          </p:nvCxnSpPr>
          <p:spPr>
            <a:xfrm flipV="1">
              <a:off x="6884228" y="3185116"/>
              <a:ext cx="0" cy="414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26852607-93D7-4C22-ACBA-9B9FCFAF97D1}"/>
                </a:ext>
              </a:extLst>
            </p:cNvPr>
            <p:cNvCxnSpPr>
              <a:cxnSpLocks/>
            </p:cNvCxnSpPr>
            <p:nvPr/>
          </p:nvCxnSpPr>
          <p:spPr>
            <a:xfrm flipV="1">
              <a:off x="7100416" y="3357725"/>
              <a:ext cx="0" cy="414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38A7EFD4-055A-4BAA-955E-953654776EBC}"/>
                </a:ext>
              </a:extLst>
            </p:cNvPr>
            <p:cNvCxnSpPr>
              <a:cxnSpLocks/>
            </p:cNvCxnSpPr>
            <p:nvPr/>
          </p:nvCxnSpPr>
          <p:spPr>
            <a:xfrm flipV="1">
              <a:off x="7324897" y="3561851"/>
              <a:ext cx="0" cy="414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5" name="TextBox 59">
              <a:extLst>
                <a:ext uri="{FF2B5EF4-FFF2-40B4-BE49-F238E27FC236}">
                  <a16:creationId xmlns:a16="http://schemas.microsoft.com/office/drawing/2014/main" id="{9038D385-C1D2-4ADD-A079-6FB0453AF085}"/>
                </a:ext>
              </a:extLst>
            </p:cNvPr>
            <p:cNvSpPr txBox="1"/>
            <p:nvPr/>
          </p:nvSpPr>
          <p:spPr>
            <a:xfrm>
              <a:off x="6902611" y="3153729"/>
              <a:ext cx="248945"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a:solidFill>
                    <a:srgbClr val="00B050"/>
                  </a:solidFill>
                  <a:effectLst/>
                </a:rPr>
                <a:t>🗸</a:t>
              </a:r>
              <a:endParaRPr lang="en-US">
                <a:solidFill>
                  <a:srgbClr val="00B050"/>
                </a:solidFill>
              </a:endParaRPr>
            </a:p>
          </p:txBody>
        </p:sp>
        <p:sp>
          <p:nvSpPr>
            <p:cNvPr id="186" name="TextBox 60">
              <a:extLst>
                <a:ext uri="{FF2B5EF4-FFF2-40B4-BE49-F238E27FC236}">
                  <a16:creationId xmlns:a16="http://schemas.microsoft.com/office/drawing/2014/main" id="{BFE2E1FB-A515-4C0E-BE42-D9B26A991687}"/>
                </a:ext>
              </a:extLst>
            </p:cNvPr>
            <p:cNvSpPr txBox="1"/>
            <p:nvPr/>
          </p:nvSpPr>
          <p:spPr>
            <a:xfrm>
              <a:off x="6662398" y="2961024"/>
              <a:ext cx="248945"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a:solidFill>
                    <a:srgbClr val="00B050"/>
                  </a:solidFill>
                  <a:effectLst/>
                </a:rPr>
                <a:t>🗸</a:t>
              </a:r>
              <a:endParaRPr lang="en-US">
                <a:solidFill>
                  <a:srgbClr val="00B050"/>
                </a:solidFill>
              </a:endParaRPr>
            </a:p>
          </p:txBody>
        </p:sp>
        <p:cxnSp>
          <p:nvCxnSpPr>
            <p:cNvPr id="187" name="Straight Arrow Connector 186">
              <a:extLst>
                <a:ext uri="{FF2B5EF4-FFF2-40B4-BE49-F238E27FC236}">
                  <a16:creationId xmlns:a16="http://schemas.microsoft.com/office/drawing/2014/main" id="{D0DA18F8-B326-4EE0-AEDE-3271C8D2EBCA}"/>
                </a:ext>
              </a:extLst>
            </p:cNvPr>
            <p:cNvCxnSpPr>
              <a:cxnSpLocks/>
            </p:cNvCxnSpPr>
            <p:nvPr/>
          </p:nvCxnSpPr>
          <p:spPr>
            <a:xfrm flipV="1">
              <a:off x="9732979" y="3266437"/>
              <a:ext cx="0" cy="414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a:extLst>
                <a:ext uri="{FF2B5EF4-FFF2-40B4-BE49-F238E27FC236}">
                  <a16:creationId xmlns:a16="http://schemas.microsoft.com/office/drawing/2014/main" id="{3749E131-0EE4-4CBD-8FD5-BE12D1DD780D}"/>
                </a:ext>
              </a:extLst>
            </p:cNvPr>
            <p:cNvCxnSpPr>
              <a:cxnSpLocks/>
            </p:cNvCxnSpPr>
            <p:nvPr/>
          </p:nvCxnSpPr>
          <p:spPr>
            <a:xfrm flipV="1">
              <a:off x="9881576" y="3045237"/>
              <a:ext cx="0" cy="414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9" name="TextBox 59">
              <a:extLst>
                <a:ext uri="{FF2B5EF4-FFF2-40B4-BE49-F238E27FC236}">
                  <a16:creationId xmlns:a16="http://schemas.microsoft.com/office/drawing/2014/main" id="{A1A0ED26-A760-4203-B0E4-BB32F7EFEFDC}"/>
                </a:ext>
              </a:extLst>
            </p:cNvPr>
            <p:cNvSpPr txBox="1"/>
            <p:nvPr/>
          </p:nvSpPr>
          <p:spPr>
            <a:xfrm>
              <a:off x="9683771" y="2841241"/>
              <a:ext cx="248945"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a:solidFill>
                    <a:srgbClr val="00B050"/>
                  </a:solidFill>
                  <a:effectLst/>
                </a:rPr>
                <a:t>🗸</a:t>
              </a:r>
              <a:endParaRPr lang="en-US">
                <a:solidFill>
                  <a:srgbClr val="00B050"/>
                </a:solidFill>
              </a:endParaRPr>
            </a:p>
          </p:txBody>
        </p:sp>
        <p:sp>
          <p:nvSpPr>
            <p:cNvPr id="190" name="TextBox 60">
              <a:extLst>
                <a:ext uri="{FF2B5EF4-FFF2-40B4-BE49-F238E27FC236}">
                  <a16:creationId xmlns:a16="http://schemas.microsoft.com/office/drawing/2014/main" id="{D3CA41E7-45CA-4F99-B43B-AD9AA7D90191}"/>
                </a:ext>
              </a:extLst>
            </p:cNvPr>
            <p:cNvSpPr txBox="1"/>
            <p:nvPr/>
          </p:nvSpPr>
          <p:spPr>
            <a:xfrm>
              <a:off x="9511149" y="3042345"/>
              <a:ext cx="248945"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a:solidFill>
                    <a:srgbClr val="00B050"/>
                  </a:solidFill>
                  <a:effectLst/>
                </a:rPr>
                <a:t>🗸</a:t>
              </a:r>
              <a:endParaRPr lang="en-US">
                <a:solidFill>
                  <a:srgbClr val="00B050"/>
                </a:solidFill>
              </a:endParaRPr>
            </a:p>
          </p:txBody>
        </p:sp>
      </p:grpSp>
      <p:grpSp>
        <p:nvGrpSpPr>
          <p:cNvPr id="191" name="Group 190">
            <a:extLst>
              <a:ext uri="{FF2B5EF4-FFF2-40B4-BE49-F238E27FC236}">
                <a16:creationId xmlns:a16="http://schemas.microsoft.com/office/drawing/2014/main" id="{E58635D2-8402-4194-B43C-900F684C28A7}"/>
              </a:ext>
            </a:extLst>
          </p:cNvPr>
          <p:cNvGrpSpPr/>
          <p:nvPr/>
        </p:nvGrpSpPr>
        <p:grpSpPr>
          <a:xfrm>
            <a:off x="-70257" y="3475203"/>
            <a:ext cx="10051541" cy="1306770"/>
            <a:chOff x="-70257" y="3475203"/>
            <a:chExt cx="10051541" cy="1306770"/>
          </a:xfrm>
        </p:grpSpPr>
        <p:sp>
          <p:nvSpPr>
            <p:cNvPr id="192" name="Rectangle 191">
              <a:extLst>
                <a:ext uri="{FF2B5EF4-FFF2-40B4-BE49-F238E27FC236}">
                  <a16:creationId xmlns:a16="http://schemas.microsoft.com/office/drawing/2014/main" id="{367A5AB8-5524-4C55-930E-A271FA578A4B}"/>
                </a:ext>
              </a:extLst>
            </p:cNvPr>
            <p:cNvSpPr/>
            <p:nvPr/>
          </p:nvSpPr>
          <p:spPr>
            <a:xfrm>
              <a:off x="-70257" y="4474196"/>
              <a:ext cx="2461123" cy="307777"/>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a:cs typeface="Times New Roman" panose="02020603050405020304" pitchFamily="18" charset="0"/>
                </a:rPr>
                <a:t>3D Object Detection Module</a:t>
              </a:r>
              <a:endParaRPr lang="en-US" sz="1400">
                <a:cs typeface="Times New Roman" panose="02020603050405020304" pitchFamily="18" charset="0"/>
              </a:endParaRPr>
            </a:p>
          </p:txBody>
        </p:sp>
        <p:cxnSp>
          <p:nvCxnSpPr>
            <p:cNvPr id="193" name="Straight Arrow Connector 192">
              <a:extLst>
                <a:ext uri="{FF2B5EF4-FFF2-40B4-BE49-F238E27FC236}">
                  <a16:creationId xmlns:a16="http://schemas.microsoft.com/office/drawing/2014/main" id="{136ACE51-1AE4-4EC6-AF52-C10B5F56684C}"/>
                </a:ext>
              </a:extLst>
            </p:cNvPr>
            <p:cNvCxnSpPr>
              <a:cxnSpLocks/>
            </p:cNvCxnSpPr>
            <p:nvPr/>
          </p:nvCxnSpPr>
          <p:spPr>
            <a:xfrm flipV="1">
              <a:off x="4291787" y="3967153"/>
              <a:ext cx="0" cy="4871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4" name="Oval 193">
              <a:extLst>
                <a:ext uri="{FF2B5EF4-FFF2-40B4-BE49-F238E27FC236}">
                  <a16:creationId xmlns:a16="http://schemas.microsoft.com/office/drawing/2014/main" id="{C0584982-15EE-475C-8A0A-768ECB046760}"/>
                </a:ext>
              </a:extLst>
            </p:cNvPr>
            <p:cNvSpPr/>
            <p:nvPr/>
          </p:nvSpPr>
          <p:spPr>
            <a:xfrm>
              <a:off x="4205412" y="3792157"/>
              <a:ext cx="172748" cy="171335"/>
            </a:xfrm>
            <a:prstGeom prst="ellipse">
              <a:avLst/>
            </a:prstGeom>
            <a:solidFill>
              <a:srgbClr val="69A74E"/>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95" name="Straight Arrow Connector 194">
              <a:extLst>
                <a:ext uri="{FF2B5EF4-FFF2-40B4-BE49-F238E27FC236}">
                  <a16:creationId xmlns:a16="http://schemas.microsoft.com/office/drawing/2014/main" id="{C579128C-0F60-4EC9-9BBB-4A26BCCBEC98}"/>
                </a:ext>
              </a:extLst>
            </p:cNvPr>
            <p:cNvCxnSpPr>
              <a:cxnSpLocks/>
            </p:cNvCxnSpPr>
            <p:nvPr/>
          </p:nvCxnSpPr>
          <p:spPr>
            <a:xfrm flipV="1">
              <a:off x="4096341" y="3822979"/>
              <a:ext cx="0" cy="4871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6" name="Oval 195">
              <a:extLst>
                <a:ext uri="{FF2B5EF4-FFF2-40B4-BE49-F238E27FC236}">
                  <a16:creationId xmlns:a16="http://schemas.microsoft.com/office/drawing/2014/main" id="{DB43CBAC-3E04-4714-9D7A-2F92CFDA4F3D}"/>
                </a:ext>
              </a:extLst>
            </p:cNvPr>
            <p:cNvSpPr/>
            <p:nvPr/>
          </p:nvSpPr>
          <p:spPr>
            <a:xfrm>
              <a:off x="3999431" y="3646538"/>
              <a:ext cx="172748" cy="171335"/>
            </a:xfrm>
            <a:prstGeom prst="ellipse">
              <a:avLst/>
            </a:prstGeom>
            <a:solidFill>
              <a:srgbClr val="69A74E"/>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97" name="Straight Arrow Connector 196">
              <a:extLst>
                <a:ext uri="{FF2B5EF4-FFF2-40B4-BE49-F238E27FC236}">
                  <a16:creationId xmlns:a16="http://schemas.microsoft.com/office/drawing/2014/main" id="{30F2CAB2-949D-4D1C-B787-DF0C6BF0623D}"/>
                </a:ext>
              </a:extLst>
            </p:cNvPr>
            <p:cNvCxnSpPr>
              <a:cxnSpLocks/>
            </p:cNvCxnSpPr>
            <p:nvPr/>
          </p:nvCxnSpPr>
          <p:spPr>
            <a:xfrm flipV="1">
              <a:off x="7097600" y="3950551"/>
              <a:ext cx="0" cy="4871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FA7F26A0-527F-4BD4-99BA-577F9DB62C3E}"/>
                </a:ext>
              </a:extLst>
            </p:cNvPr>
            <p:cNvCxnSpPr>
              <a:cxnSpLocks/>
            </p:cNvCxnSpPr>
            <p:nvPr/>
          </p:nvCxnSpPr>
          <p:spPr>
            <a:xfrm flipV="1">
              <a:off x="6888979" y="3787419"/>
              <a:ext cx="0" cy="4871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9" name="Oval 198">
              <a:extLst>
                <a:ext uri="{FF2B5EF4-FFF2-40B4-BE49-F238E27FC236}">
                  <a16:creationId xmlns:a16="http://schemas.microsoft.com/office/drawing/2014/main" id="{FB4A016F-CAA3-49B6-BF34-8751581E1A76}"/>
                </a:ext>
              </a:extLst>
            </p:cNvPr>
            <p:cNvSpPr/>
            <p:nvPr/>
          </p:nvSpPr>
          <p:spPr>
            <a:xfrm>
              <a:off x="6797854" y="3607881"/>
              <a:ext cx="172748" cy="171335"/>
            </a:xfrm>
            <a:prstGeom prst="ellipse">
              <a:avLst/>
            </a:prstGeom>
            <a:solidFill>
              <a:srgbClr val="69A74E"/>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0" name="Oval 199">
              <a:extLst>
                <a:ext uri="{FF2B5EF4-FFF2-40B4-BE49-F238E27FC236}">
                  <a16:creationId xmlns:a16="http://schemas.microsoft.com/office/drawing/2014/main" id="{1057A108-4AC8-4F08-856B-84494EEDD074}"/>
                </a:ext>
              </a:extLst>
            </p:cNvPr>
            <p:cNvSpPr/>
            <p:nvPr/>
          </p:nvSpPr>
          <p:spPr>
            <a:xfrm>
              <a:off x="7012089" y="3779216"/>
              <a:ext cx="172748" cy="171335"/>
            </a:xfrm>
            <a:prstGeom prst="ellipse">
              <a:avLst/>
            </a:prstGeom>
            <a:solidFill>
              <a:srgbClr val="69A74E"/>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201" name="Straight Arrow Connector 200">
              <a:extLst>
                <a:ext uri="{FF2B5EF4-FFF2-40B4-BE49-F238E27FC236}">
                  <a16:creationId xmlns:a16="http://schemas.microsoft.com/office/drawing/2014/main" id="{06B04569-103B-48C6-90E6-C9CBC2487C60}"/>
                </a:ext>
              </a:extLst>
            </p:cNvPr>
            <p:cNvCxnSpPr>
              <a:cxnSpLocks/>
            </p:cNvCxnSpPr>
            <p:nvPr/>
          </p:nvCxnSpPr>
          <p:spPr>
            <a:xfrm flipV="1">
              <a:off x="7343087" y="4149163"/>
              <a:ext cx="0" cy="4871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2" name="Oval 201">
              <a:extLst>
                <a:ext uri="{FF2B5EF4-FFF2-40B4-BE49-F238E27FC236}">
                  <a16:creationId xmlns:a16="http://schemas.microsoft.com/office/drawing/2014/main" id="{800A8FC1-29CB-44C9-9429-29653410A9ED}"/>
                </a:ext>
              </a:extLst>
            </p:cNvPr>
            <p:cNvSpPr/>
            <p:nvPr/>
          </p:nvSpPr>
          <p:spPr>
            <a:xfrm>
              <a:off x="7249745" y="3981428"/>
              <a:ext cx="172748" cy="171335"/>
            </a:xfrm>
            <a:prstGeom prst="ellipse">
              <a:avLst/>
            </a:prstGeom>
            <a:solidFill>
              <a:srgbClr val="69A74E"/>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203" name="Straight Arrow Connector 202">
              <a:extLst>
                <a:ext uri="{FF2B5EF4-FFF2-40B4-BE49-F238E27FC236}">
                  <a16:creationId xmlns:a16="http://schemas.microsoft.com/office/drawing/2014/main" id="{CEFBD3E7-A4D8-4B64-8D13-672BD0C3BBB2}"/>
                </a:ext>
              </a:extLst>
            </p:cNvPr>
            <p:cNvCxnSpPr>
              <a:cxnSpLocks/>
              <a:endCxn id="204" idx="4"/>
            </p:cNvCxnSpPr>
            <p:nvPr/>
          </p:nvCxnSpPr>
          <p:spPr>
            <a:xfrm flipV="1">
              <a:off x="9728543" y="3864883"/>
              <a:ext cx="0" cy="4421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4" name="Oval 203">
              <a:extLst>
                <a:ext uri="{FF2B5EF4-FFF2-40B4-BE49-F238E27FC236}">
                  <a16:creationId xmlns:a16="http://schemas.microsoft.com/office/drawing/2014/main" id="{BDC456AC-5682-4E3E-85E1-29E3F2C2E72C}"/>
                </a:ext>
              </a:extLst>
            </p:cNvPr>
            <p:cNvSpPr/>
            <p:nvPr/>
          </p:nvSpPr>
          <p:spPr>
            <a:xfrm>
              <a:off x="9642169" y="3693548"/>
              <a:ext cx="172748" cy="171335"/>
            </a:xfrm>
            <a:prstGeom prst="ellipse">
              <a:avLst/>
            </a:prstGeom>
            <a:solidFill>
              <a:srgbClr val="69A74E"/>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5" name="Oval 204">
              <a:extLst>
                <a:ext uri="{FF2B5EF4-FFF2-40B4-BE49-F238E27FC236}">
                  <a16:creationId xmlns:a16="http://schemas.microsoft.com/office/drawing/2014/main" id="{C816B49F-ABC3-4F87-86AA-08EE4D937412}"/>
                </a:ext>
              </a:extLst>
            </p:cNvPr>
            <p:cNvSpPr/>
            <p:nvPr/>
          </p:nvSpPr>
          <p:spPr>
            <a:xfrm>
              <a:off x="9808536" y="3475203"/>
              <a:ext cx="172748" cy="171335"/>
            </a:xfrm>
            <a:prstGeom prst="ellipse">
              <a:avLst/>
            </a:prstGeom>
            <a:solidFill>
              <a:srgbClr val="69A74E"/>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206" name="Straight Arrow Connector 205">
              <a:extLst>
                <a:ext uri="{FF2B5EF4-FFF2-40B4-BE49-F238E27FC236}">
                  <a16:creationId xmlns:a16="http://schemas.microsoft.com/office/drawing/2014/main" id="{BFB263D7-5FF9-4E4B-BBE7-8A47061DE2A4}"/>
                </a:ext>
              </a:extLst>
            </p:cNvPr>
            <p:cNvCxnSpPr>
              <a:cxnSpLocks/>
              <a:endCxn id="205" idx="4"/>
            </p:cNvCxnSpPr>
            <p:nvPr/>
          </p:nvCxnSpPr>
          <p:spPr>
            <a:xfrm flipH="1" flipV="1">
              <a:off x="9894910" y="3646538"/>
              <a:ext cx="10205" cy="8624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0" name="Audio 9">
            <a:hlinkClick r:id="" action="ppaction://media"/>
            <a:extLst>
              <a:ext uri="{FF2B5EF4-FFF2-40B4-BE49-F238E27FC236}">
                <a16:creationId xmlns:a16="http://schemas.microsoft.com/office/drawing/2014/main" id="{30692185-08A7-4295-A068-E1E7C3C942C9}"/>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6357183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7386">
        <p159:morph option="byObject"/>
      </p:transition>
    </mc:Choice>
    <mc:Fallback xmlns="">
      <p:transition spd="slow" advTm="573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t-1" descr="A close up of a map&#10;&#10;Description automatically generated">
            <a:extLst>
              <a:ext uri="{FF2B5EF4-FFF2-40B4-BE49-F238E27FC236}">
                <a16:creationId xmlns:a16="http://schemas.microsoft.com/office/drawing/2014/main" id="{691017AE-8ABC-437F-B693-207E82AA386C}"/>
              </a:ext>
            </a:extLst>
          </p:cNvPr>
          <p:cNvPicPr>
            <a:picLocks noChangeAspect="1"/>
          </p:cNvPicPr>
          <p:nvPr/>
        </p:nvPicPr>
        <p:blipFill rotWithShape="1">
          <a:blip r:embed="rId6">
            <a:extLst>
              <a:ext uri="{28A0092B-C50C-407E-A947-70E740481C1C}">
                <a14:useLocalDpi xmlns:a14="http://schemas.microsoft.com/office/drawing/2010/main" val="0"/>
              </a:ext>
            </a:extLst>
          </a:blip>
          <a:srcRect t="22400" b="22112"/>
          <a:stretch/>
        </p:blipFill>
        <p:spPr>
          <a:xfrm>
            <a:off x="3648126" y="3812785"/>
            <a:ext cx="1707445" cy="901242"/>
          </a:xfrm>
          <a:prstGeom prst="rect">
            <a:avLst/>
          </a:prstGeom>
        </p:spPr>
      </p:pic>
      <mc:AlternateContent xmlns:mc="http://schemas.openxmlformats.org/markup-compatibility/2006" xmlns:a14="http://schemas.microsoft.com/office/drawing/2010/main">
        <mc:Choice Requires="a14">
          <p:sp>
            <p:nvSpPr>
              <p:cNvPr id="208" name="TextBox 12">
                <a:extLst>
                  <a:ext uri="{FF2B5EF4-FFF2-40B4-BE49-F238E27FC236}">
                    <a16:creationId xmlns:a16="http://schemas.microsoft.com/office/drawing/2014/main" id="{4361019E-3336-4AEA-823A-37F3E512CD14}"/>
                  </a:ext>
                </a:extLst>
              </p:cNvPr>
              <p:cNvSpPr txBox="1"/>
              <p:nvPr/>
            </p:nvSpPr>
            <p:spPr>
              <a:xfrm>
                <a:off x="4282653" y="4771099"/>
                <a:ext cx="438390" cy="21544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𝑡</m:t>
                      </m:r>
                      <m:r>
                        <a:rPr lang="en-US" sz="1400" b="0" i="1" smtClean="0">
                          <a:latin typeface="Cambria Math" panose="02040503050406030204" pitchFamily="18" charset="0"/>
                        </a:rPr>
                        <m:t>−1</m:t>
                      </m:r>
                    </m:oMath>
                  </m:oMathPara>
                </a14:m>
                <a:endParaRPr lang="en-US" sz="1400"/>
              </a:p>
            </p:txBody>
          </p:sp>
        </mc:Choice>
        <mc:Fallback xmlns="">
          <p:sp>
            <p:nvSpPr>
              <p:cNvPr id="208" name="TextBox 12">
                <a:extLst>
                  <a:ext uri="{FF2B5EF4-FFF2-40B4-BE49-F238E27FC236}">
                    <a16:creationId xmlns:a16="http://schemas.microsoft.com/office/drawing/2014/main" id="{4361019E-3336-4AEA-823A-37F3E512CD14}"/>
                  </a:ext>
                </a:extLst>
              </p:cNvPr>
              <p:cNvSpPr txBox="1">
                <a:spLocks noRot="1" noChangeAspect="1" noMove="1" noResize="1" noEditPoints="1" noAdjustHandles="1" noChangeArrowheads="1" noChangeShapeType="1" noTextEdit="1"/>
              </p:cNvSpPr>
              <p:nvPr/>
            </p:nvSpPr>
            <p:spPr>
              <a:xfrm>
                <a:off x="4282653" y="4771099"/>
                <a:ext cx="438390" cy="215444"/>
              </a:xfrm>
              <a:prstGeom prst="rect">
                <a:avLst/>
              </a:prstGeom>
              <a:blipFill>
                <a:blip r:embed="rId7"/>
                <a:stretch>
                  <a:fillRect l="-8451" r="-8451" b="-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0" name="TextBox 46">
                <a:extLst>
                  <a:ext uri="{FF2B5EF4-FFF2-40B4-BE49-F238E27FC236}">
                    <a16:creationId xmlns:a16="http://schemas.microsoft.com/office/drawing/2014/main" id="{55F53BD7-5A4F-4BAD-B358-DB0C6EEC6FA7}"/>
                  </a:ext>
                </a:extLst>
              </p:cNvPr>
              <p:cNvSpPr txBox="1"/>
              <p:nvPr/>
            </p:nvSpPr>
            <p:spPr>
              <a:xfrm>
                <a:off x="7300340" y="4771099"/>
                <a:ext cx="124586" cy="21544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𝑡</m:t>
                      </m:r>
                    </m:oMath>
                  </m:oMathPara>
                </a14:m>
                <a:endParaRPr lang="en-US" sz="1400"/>
              </a:p>
            </p:txBody>
          </p:sp>
        </mc:Choice>
        <mc:Fallback xmlns="">
          <p:sp>
            <p:nvSpPr>
              <p:cNvPr id="210" name="TextBox 46">
                <a:extLst>
                  <a:ext uri="{FF2B5EF4-FFF2-40B4-BE49-F238E27FC236}">
                    <a16:creationId xmlns:a16="http://schemas.microsoft.com/office/drawing/2014/main" id="{55F53BD7-5A4F-4BAD-B358-DB0C6EEC6FA7}"/>
                  </a:ext>
                </a:extLst>
              </p:cNvPr>
              <p:cNvSpPr txBox="1">
                <a:spLocks noRot="1" noChangeAspect="1" noMove="1" noResize="1" noEditPoints="1" noAdjustHandles="1" noChangeArrowheads="1" noChangeShapeType="1" noTextEdit="1"/>
              </p:cNvSpPr>
              <p:nvPr/>
            </p:nvSpPr>
            <p:spPr>
              <a:xfrm>
                <a:off x="7300340" y="4771099"/>
                <a:ext cx="124586" cy="215444"/>
              </a:xfrm>
              <a:prstGeom prst="rect">
                <a:avLst/>
              </a:prstGeom>
              <a:blipFill>
                <a:blip r:embed="rId8"/>
                <a:stretch>
                  <a:fillRect l="-30000" r="-20000" b="-5714"/>
                </a:stretch>
              </a:blipFill>
            </p:spPr>
            <p:txBody>
              <a:bodyPr/>
              <a:lstStyle/>
              <a:p>
                <a:r>
                  <a:rPr lang="en-US">
                    <a:noFill/>
                  </a:rPr>
                  <a:t> </a:t>
                </a:r>
              </a:p>
            </p:txBody>
          </p:sp>
        </mc:Fallback>
      </mc:AlternateContent>
      <p:pic>
        <p:nvPicPr>
          <p:cNvPr id="211" name="!!t+1" descr="A close up of a map&#10;&#10;Description automatically generated">
            <a:extLst>
              <a:ext uri="{FF2B5EF4-FFF2-40B4-BE49-F238E27FC236}">
                <a16:creationId xmlns:a16="http://schemas.microsoft.com/office/drawing/2014/main" id="{942BEFD9-676A-438B-9E5F-49F9E204A9C4}"/>
              </a:ext>
            </a:extLst>
          </p:cNvPr>
          <p:cNvPicPr>
            <a:picLocks noChangeAspect="1"/>
          </p:cNvPicPr>
          <p:nvPr/>
        </p:nvPicPr>
        <p:blipFill rotWithShape="1">
          <a:blip r:embed="rId6">
            <a:extLst>
              <a:ext uri="{28A0092B-C50C-407E-A947-70E740481C1C}">
                <a14:useLocalDpi xmlns:a14="http://schemas.microsoft.com/office/drawing/2010/main" val="0"/>
              </a:ext>
            </a:extLst>
          </a:blip>
          <a:srcRect t="22400" b="22112"/>
          <a:stretch/>
        </p:blipFill>
        <p:spPr>
          <a:xfrm>
            <a:off x="9253916" y="3812785"/>
            <a:ext cx="1707445" cy="901242"/>
          </a:xfrm>
          <a:prstGeom prst="rect">
            <a:avLst/>
          </a:prstGeom>
        </p:spPr>
      </p:pic>
      <mc:AlternateContent xmlns:mc="http://schemas.openxmlformats.org/markup-compatibility/2006" xmlns:a14="http://schemas.microsoft.com/office/drawing/2010/main">
        <mc:Choice Requires="a14">
          <p:sp>
            <p:nvSpPr>
              <p:cNvPr id="212" name="TextBox 48">
                <a:extLst>
                  <a:ext uri="{FF2B5EF4-FFF2-40B4-BE49-F238E27FC236}">
                    <a16:creationId xmlns:a16="http://schemas.microsoft.com/office/drawing/2014/main" id="{34CD7992-55AE-4C52-AADF-C5F503C3CB04}"/>
                  </a:ext>
                </a:extLst>
              </p:cNvPr>
              <p:cNvSpPr txBox="1"/>
              <p:nvPr/>
            </p:nvSpPr>
            <p:spPr>
              <a:xfrm>
                <a:off x="9878532" y="4771099"/>
                <a:ext cx="438390" cy="21544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𝑡</m:t>
                      </m:r>
                      <m:r>
                        <a:rPr lang="en-US" sz="1400" b="0" i="1" smtClean="0">
                          <a:latin typeface="Cambria Math" panose="02040503050406030204" pitchFamily="18" charset="0"/>
                        </a:rPr>
                        <m:t>+1</m:t>
                      </m:r>
                    </m:oMath>
                  </m:oMathPara>
                </a14:m>
                <a:endParaRPr lang="en-US" sz="1400"/>
              </a:p>
            </p:txBody>
          </p:sp>
        </mc:Choice>
        <mc:Fallback xmlns="">
          <p:sp>
            <p:nvSpPr>
              <p:cNvPr id="212" name="TextBox 48">
                <a:extLst>
                  <a:ext uri="{FF2B5EF4-FFF2-40B4-BE49-F238E27FC236}">
                    <a16:creationId xmlns:a16="http://schemas.microsoft.com/office/drawing/2014/main" id="{34CD7992-55AE-4C52-AADF-C5F503C3CB04}"/>
                  </a:ext>
                </a:extLst>
              </p:cNvPr>
              <p:cNvSpPr txBox="1">
                <a:spLocks noRot="1" noChangeAspect="1" noMove="1" noResize="1" noEditPoints="1" noAdjustHandles="1" noChangeArrowheads="1" noChangeShapeType="1" noTextEdit="1"/>
              </p:cNvSpPr>
              <p:nvPr/>
            </p:nvSpPr>
            <p:spPr>
              <a:xfrm>
                <a:off x="9878532" y="4771099"/>
                <a:ext cx="438390" cy="215444"/>
              </a:xfrm>
              <a:prstGeom prst="rect">
                <a:avLst/>
              </a:prstGeom>
              <a:blipFill>
                <a:blip r:embed="rId9"/>
                <a:stretch>
                  <a:fillRect l="-6944" r="-6944" b="-8571"/>
                </a:stretch>
              </a:blipFill>
            </p:spPr>
            <p:txBody>
              <a:bodyPr/>
              <a:lstStyle/>
              <a:p>
                <a:r>
                  <a:rPr lang="en-US">
                    <a:noFill/>
                  </a:rPr>
                  <a:t> </a:t>
                </a:r>
              </a:p>
            </p:txBody>
          </p:sp>
        </mc:Fallback>
      </mc:AlternateContent>
      <p:grpSp>
        <p:nvGrpSpPr>
          <p:cNvPr id="216" name="!!t">
            <a:extLst>
              <a:ext uri="{FF2B5EF4-FFF2-40B4-BE49-F238E27FC236}">
                <a16:creationId xmlns:a16="http://schemas.microsoft.com/office/drawing/2014/main" id="{8EE00777-FDE1-4702-AEE8-B418AF8587AA}"/>
              </a:ext>
            </a:extLst>
          </p:cNvPr>
          <p:cNvGrpSpPr/>
          <p:nvPr/>
        </p:nvGrpSpPr>
        <p:grpSpPr>
          <a:xfrm>
            <a:off x="6455042" y="3812785"/>
            <a:ext cx="1707445" cy="901242"/>
            <a:chOff x="6455042" y="4154430"/>
            <a:chExt cx="1707445" cy="901242"/>
          </a:xfrm>
        </p:grpSpPr>
        <p:pic>
          <p:nvPicPr>
            <p:cNvPr id="209" name="Picture 208" descr="A close up of a map&#10;&#10;Description automatically generated">
              <a:extLst>
                <a:ext uri="{FF2B5EF4-FFF2-40B4-BE49-F238E27FC236}">
                  <a16:creationId xmlns:a16="http://schemas.microsoft.com/office/drawing/2014/main" id="{A606B40E-E86F-4B47-A167-37847F8C9D10}"/>
                </a:ext>
              </a:extLst>
            </p:cNvPr>
            <p:cNvPicPr>
              <a:picLocks noChangeAspect="1"/>
            </p:cNvPicPr>
            <p:nvPr/>
          </p:nvPicPr>
          <p:blipFill rotWithShape="1">
            <a:blip r:embed="rId6">
              <a:extLst>
                <a:ext uri="{28A0092B-C50C-407E-A947-70E740481C1C}">
                  <a14:useLocalDpi xmlns:a14="http://schemas.microsoft.com/office/drawing/2010/main" val="0"/>
                </a:ext>
              </a:extLst>
            </a:blip>
            <a:srcRect t="22400" b="22112"/>
            <a:stretch/>
          </p:blipFill>
          <p:spPr>
            <a:xfrm>
              <a:off x="6455042" y="4154430"/>
              <a:ext cx="1707445" cy="901242"/>
            </a:xfrm>
            <a:prstGeom prst="rect">
              <a:avLst/>
            </a:prstGeom>
          </p:spPr>
        </p:pic>
        <p:sp>
          <p:nvSpPr>
            <p:cNvPr id="213" name="Cube 212">
              <a:extLst>
                <a:ext uri="{FF2B5EF4-FFF2-40B4-BE49-F238E27FC236}">
                  <a16:creationId xmlns:a16="http://schemas.microsoft.com/office/drawing/2014/main" id="{8B23D254-B4D7-4522-96E1-5C1584E644A8}"/>
                </a:ext>
              </a:extLst>
            </p:cNvPr>
            <p:cNvSpPr/>
            <p:nvPr/>
          </p:nvSpPr>
          <p:spPr>
            <a:xfrm rot="590781">
              <a:off x="7204140" y="4643697"/>
              <a:ext cx="189471" cy="80009"/>
            </a:xfrm>
            <a:prstGeom prst="cub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mc:AlternateContent xmlns:mc="http://schemas.openxmlformats.org/markup-compatibility/2006" xmlns:a14="http://schemas.microsoft.com/office/drawing/2010/main">
        <mc:Choice Requires="a14">
          <p:sp>
            <p:nvSpPr>
              <p:cNvPr id="214" name="TextBox 12">
                <a:extLst>
                  <a:ext uri="{FF2B5EF4-FFF2-40B4-BE49-F238E27FC236}">
                    <a16:creationId xmlns:a16="http://schemas.microsoft.com/office/drawing/2014/main" id="{FCF2076A-C287-4E6D-AAE6-D26120A1822B}"/>
                  </a:ext>
                </a:extLst>
              </p:cNvPr>
              <p:cNvSpPr txBox="1"/>
              <p:nvPr/>
            </p:nvSpPr>
            <p:spPr>
              <a:xfrm>
                <a:off x="2788687" y="4155684"/>
                <a:ext cx="184345" cy="21544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oMath>
                  </m:oMathPara>
                </a14:m>
                <a:endParaRPr lang="en-US" sz="1400"/>
              </a:p>
            </p:txBody>
          </p:sp>
        </mc:Choice>
        <mc:Fallback xmlns="">
          <p:sp>
            <p:nvSpPr>
              <p:cNvPr id="214" name="TextBox 12">
                <a:extLst>
                  <a:ext uri="{FF2B5EF4-FFF2-40B4-BE49-F238E27FC236}">
                    <a16:creationId xmlns:a16="http://schemas.microsoft.com/office/drawing/2014/main" id="{FCF2076A-C287-4E6D-AAE6-D26120A1822B}"/>
                  </a:ext>
                </a:extLst>
              </p:cNvPr>
              <p:cNvSpPr txBox="1">
                <a:spLocks noRot="1" noChangeAspect="1" noMove="1" noResize="1" noEditPoints="1" noAdjustHandles="1" noChangeArrowheads="1" noChangeShapeType="1" noTextEdit="1"/>
              </p:cNvSpPr>
              <p:nvPr/>
            </p:nvSpPr>
            <p:spPr>
              <a:xfrm>
                <a:off x="2788687" y="4155684"/>
                <a:ext cx="184345" cy="21544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5" name="TextBox 12">
                <a:extLst>
                  <a:ext uri="{FF2B5EF4-FFF2-40B4-BE49-F238E27FC236}">
                    <a16:creationId xmlns:a16="http://schemas.microsoft.com/office/drawing/2014/main" id="{FFAFCB2F-22E5-477D-A0AF-F83A044B8813}"/>
                  </a:ext>
                </a:extLst>
              </p:cNvPr>
              <p:cNvSpPr txBox="1"/>
              <p:nvPr/>
            </p:nvSpPr>
            <p:spPr>
              <a:xfrm>
                <a:off x="11354760" y="4257172"/>
                <a:ext cx="184345" cy="21544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oMath>
                  </m:oMathPara>
                </a14:m>
                <a:endParaRPr lang="en-US" sz="1400"/>
              </a:p>
            </p:txBody>
          </p:sp>
        </mc:Choice>
        <mc:Fallback xmlns="">
          <p:sp>
            <p:nvSpPr>
              <p:cNvPr id="215" name="TextBox 12">
                <a:extLst>
                  <a:ext uri="{FF2B5EF4-FFF2-40B4-BE49-F238E27FC236}">
                    <a16:creationId xmlns:a16="http://schemas.microsoft.com/office/drawing/2014/main" id="{FFAFCB2F-22E5-477D-A0AF-F83A044B8813}"/>
                  </a:ext>
                </a:extLst>
              </p:cNvPr>
              <p:cNvSpPr txBox="1">
                <a:spLocks noRot="1" noChangeAspect="1" noMove="1" noResize="1" noEditPoints="1" noAdjustHandles="1" noChangeArrowheads="1" noChangeShapeType="1" noTextEdit="1"/>
              </p:cNvSpPr>
              <p:nvPr/>
            </p:nvSpPr>
            <p:spPr>
              <a:xfrm>
                <a:off x="11354760" y="4257172"/>
                <a:ext cx="184345" cy="215444"/>
              </a:xfrm>
              <a:prstGeom prst="rect">
                <a:avLst/>
              </a:prstGeom>
              <a:blipFill>
                <a:blip r:embed="rId11"/>
                <a:stretch>
                  <a:fillRect/>
                </a:stretch>
              </a:blipFill>
            </p:spPr>
            <p:txBody>
              <a:bodyPr/>
              <a:lstStyle/>
              <a:p>
                <a:r>
                  <a:rPr lang="en-US">
                    <a:noFill/>
                  </a:rPr>
                  <a:t> </a:t>
                </a:r>
              </a:p>
            </p:txBody>
          </p:sp>
        </mc:Fallback>
      </mc:AlternateContent>
      <p:sp>
        <p:nvSpPr>
          <p:cNvPr id="18" name="Title 5">
            <a:extLst>
              <a:ext uri="{FF2B5EF4-FFF2-40B4-BE49-F238E27FC236}">
                <a16:creationId xmlns:a16="http://schemas.microsoft.com/office/drawing/2014/main" id="{4730CCAF-27C5-4ECF-B85D-A66E661219DD}"/>
              </a:ext>
            </a:extLst>
          </p:cNvPr>
          <p:cNvSpPr>
            <a:spLocks noGrp="1"/>
          </p:cNvSpPr>
          <p:nvPr>
            <p:ph type="title"/>
          </p:nvPr>
        </p:nvSpPr>
        <p:spPr>
          <a:xfrm>
            <a:off x="913795" y="609600"/>
            <a:ext cx="10533138" cy="970450"/>
          </a:xfrm>
        </p:spPr>
        <p:txBody>
          <a:bodyPr/>
          <a:lstStyle/>
          <a:p>
            <a:r>
              <a:rPr lang="en-US" sz="3600">
                <a:latin typeface="+mn-lt"/>
              </a:rPr>
              <a:t>Teacher Network: Temporal Graph Neural Networks</a:t>
            </a:r>
            <a:endParaRPr lang="en-US">
              <a:latin typeface="+mn-lt"/>
            </a:endParaRPr>
          </a:p>
        </p:txBody>
      </p:sp>
      <p:sp>
        <p:nvSpPr>
          <p:cNvPr id="27" name="Rectangle 26">
            <a:extLst>
              <a:ext uri="{FF2B5EF4-FFF2-40B4-BE49-F238E27FC236}">
                <a16:creationId xmlns:a16="http://schemas.microsoft.com/office/drawing/2014/main" id="{81872BBC-3BE1-4341-9666-D3798BB5378E}"/>
              </a:ext>
            </a:extLst>
          </p:cNvPr>
          <p:cNvSpPr/>
          <p:nvPr/>
        </p:nvSpPr>
        <p:spPr>
          <a:xfrm>
            <a:off x="-67613" y="3309233"/>
            <a:ext cx="2756139"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cs typeface="Times New Roman" panose="02020603050405020304" pitchFamily="18" charset="0"/>
              </a:rPr>
              <a:t>Temporal Graph Neural Network</a:t>
            </a:r>
          </a:p>
          <a:p>
            <a:r>
              <a:rPr lang="en-US" sz="1400">
                <a:cs typeface="Times New Roman" panose="02020603050405020304" pitchFamily="18" charset="0"/>
              </a:rPr>
              <a:t>(Spatiotemporal Reasoning)</a:t>
            </a:r>
          </a:p>
        </p:txBody>
      </p:sp>
      <p:grpSp>
        <p:nvGrpSpPr>
          <p:cNvPr id="2" name="Group 1">
            <a:extLst>
              <a:ext uri="{FF2B5EF4-FFF2-40B4-BE49-F238E27FC236}">
                <a16:creationId xmlns:a16="http://schemas.microsoft.com/office/drawing/2014/main" id="{BE88463B-1A7A-4141-BBF4-344EE5B0CD50}"/>
              </a:ext>
            </a:extLst>
          </p:cNvPr>
          <p:cNvGrpSpPr/>
          <p:nvPr/>
        </p:nvGrpSpPr>
        <p:grpSpPr>
          <a:xfrm>
            <a:off x="4099311" y="2036468"/>
            <a:ext cx="5868136" cy="2815110"/>
            <a:chOff x="4099311" y="2378113"/>
            <a:chExt cx="5868136" cy="2815110"/>
          </a:xfrm>
        </p:grpSpPr>
        <p:cxnSp>
          <p:nvCxnSpPr>
            <p:cNvPr id="23" name="Straight Connector 22">
              <a:extLst>
                <a:ext uri="{FF2B5EF4-FFF2-40B4-BE49-F238E27FC236}">
                  <a16:creationId xmlns:a16="http://schemas.microsoft.com/office/drawing/2014/main" id="{9FE6F91E-B40B-4931-B87E-44F566D630ED}"/>
                </a:ext>
              </a:extLst>
            </p:cNvPr>
            <p:cNvCxnSpPr>
              <a:cxnSpLocks/>
            </p:cNvCxnSpPr>
            <p:nvPr/>
          </p:nvCxnSpPr>
          <p:spPr>
            <a:xfrm flipV="1">
              <a:off x="4172179" y="3693550"/>
              <a:ext cx="2625675" cy="38656"/>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4F1A445-642E-4C71-8DFC-635BC4479FAA}"/>
                </a:ext>
              </a:extLst>
            </p:cNvPr>
            <p:cNvCxnSpPr>
              <a:cxnSpLocks/>
            </p:cNvCxnSpPr>
            <p:nvPr/>
          </p:nvCxnSpPr>
          <p:spPr>
            <a:xfrm flipV="1">
              <a:off x="5187785" y="3864884"/>
              <a:ext cx="1824304" cy="12941"/>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A2BDD15-FF87-4E30-9CF8-1439D85D55F2}"/>
                </a:ext>
              </a:extLst>
            </p:cNvPr>
            <p:cNvCxnSpPr>
              <a:cxnSpLocks/>
            </p:cNvCxnSpPr>
            <p:nvPr/>
          </p:nvCxnSpPr>
          <p:spPr>
            <a:xfrm>
              <a:off x="4378160" y="3877825"/>
              <a:ext cx="2871585" cy="189271"/>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87" name="Arc 86">
              <a:extLst>
                <a:ext uri="{FF2B5EF4-FFF2-40B4-BE49-F238E27FC236}">
                  <a16:creationId xmlns:a16="http://schemas.microsoft.com/office/drawing/2014/main" id="{E08FB768-89D2-4C91-A0D9-6C29A69E61F0}"/>
                </a:ext>
              </a:extLst>
            </p:cNvPr>
            <p:cNvSpPr/>
            <p:nvPr/>
          </p:nvSpPr>
          <p:spPr>
            <a:xfrm>
              <a:off x="4109847" y="2416405"/>
              <a:ext cx="5795267" cy="2587144"/>
            </a:xfrm>
            <a:prstGeom prst="arc">
              <a:avLst>
                <a:gd name="adj1" fmla="val 10902063"/>
                <a:gd name="adj2" fmla="val 21295816"/>
              </a:avLst>
            </a:prstGeom>
            <a:ln w="19050">
              <a:prstDash val="dash"/>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cxnSp>
          <p:nvCxnSpPr>
            <p:cNvPr id="91" name="Straight Connector 90">
              <a:extLst>
                <a:ext uri="{FF2B5EF4-FFF2-40B4-BE49-F238E27FC236}">
                  <a16:creationId xmlns:a16="http://schemas.microsoft.com/office/drawing/2014/main" id="{39337E13-49A5-4E14-9028-66BE7114990B}"/>
                </a:ext>
              </a:extLst>
            </p:cNvPr>
            <p:cNvCxnSpPr>
              <a:cxnSpLocks/>
            </p:cNvCxnSpPr>
            <p:nvPr/>
          </p:nvCxnSpPr>
          <p:spPr>
            <a:xfrm flipV="1">
              <a:off x="4378160" y="3693549"/>
              <a:ext cx="2419694" cy="184276"/>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3D8BD87-EDA9-40E4-A238-277EF0662509}"/>
                </a:ext>
              </a:extLst>
            </p:cNvPr>
            <p:cNvCxnSpPr>
              <a:cxnSpLocks/>
            </p:cNvCxnSpPr>
            <p:nvPr/>
          </p:nvCxnSpPr>
          <p:spPr>
            <a:xfrm>
              <a:off x="4172179" y="3732206"/>
              <a:ext cx="2839910" cy="132678"/>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DA7671E9-265E-496A-9BBA-8415EAA80DC7}"/>
                </a:ext>
              </a:extLst>
            </p:cNvPr>
            <p:cNvCxnSpPr>
              <a:cxnSpLocks/>
            </p:cNvCxnSpPr>
            <p:nvPr/>
          </p:nvCxnSpPr>
          <p:spPr>
            <a:xfrm>
              <a:off x="4172179" y="3732206"/>
              <a:ext cx="3077566" cy="334890"/>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ACFC5DCA-9E0A-4959-9664-F04BC1017880}"/>
                </a:ext>
              </a:extLst>
            </p:cNvPr>
            <p:cNvCxnSpPr>
              <a:cxnSpLocks/>
            </p:cNvCxnSpPr>
            <p:nvPr/>
          </p:nvCxnSpPr>
          <p:spPr>
            <a:xfrm flipV="1">
              <a:off x="6970602" y="3560871"/>
              <a:ext cx="2837934" cy="132678"/>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53D50A4D-51A5-43BA-A04F-557B29FEEA4E}"/>
                </a:ext>
              </a:extLst>
            </p:cNvPr>
            <p:cNvCxnSpPr>
              <a:cxnSpLocks/>
            </p:cNvCxnSpPr>
            <p:nvPr/>
          </p:nvCxnSpPr>
          <p:spPr>
            <a:xfrm>
              <a:off x="6970602" y="3693549"/>
              <a:ext cx="2671567" cy="85667"/>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A4FFF4F-55E0-4B56-8C33-87A953EDB59B}"/>
                </a:ext>
              </a:extLst>
            </p:cNvPr>
            <p:cNvCxnSpPr>
              <a:cxnSpLocks/>
            </p:cNvCxnSpPr>
            <p:nvPr/>
          </p:nvCxnSpPr>
          <p:spPr>
            <a:xfrm flipV="1">
              <a:off x="7184837" y="3560871"/>
              <a:ext cx="2623699" cy="304013"/>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0BFA3DB-E2CD-44FB-A0C6-92151BF63FEB}"/>
                </a:ext>
              </a:extLst>
            </p:cNvPr>
            <p:cNvCxnSpPr>
              <a:cxnSpLocks/>
            </p:cNvCxnSpPr>
            <p:nvPr/>
          </p:nvCxnSpPr>
          <p:spPr>
            <a:xfrm flipV="1">
              <a:off x="7184837" y="3779216"/>
              <a:ext cx="2457332" cy="85668"/>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A55C9993-9599-4B04-8909-FFA1F2D11E22}"/>
                </a:ext>
              </a:extLst>
            </p:cNvPr>
            <p:cNvCxnSpPr>
              <a:cxnSpLocks/>
            </p:cNvCxnSpPr>
            <p:nvPr/>
          </p:nvCxnSpPr>
          <p:spPr>
            <a:xfrm flipV="1">
              <a:off x="7422493" y="3779216"/>
              <a:ext cx="2219676" cy="287880"/>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184A9286-4BEF-455D-AF52-CFBB7D74EF84}"/>
                </a:ext>
              </a:extLst>
            </p:cNvPr>
            <p:cNvCxnSpPr>
              <a:cxnSpLocks/>
            </p:cNvCxnSpPr>
            <p:nvPr/>
          </p:nvCxnSpPr>
          <p:spPr>
            <a:xfrm flipV="1">
              <a:off x="7422493" y="3560871"/>
              <a:ext cx="2386043" cy="506225"/>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130" name="Arc 129">
              <a:extLst>
                <a:ext uri="{FF2B5EF4-FFF2-40B4-BE49-F238E27FC236}">
                  <a16:creationId xmlns:a16="http://schemas.microsoft.com/office/drawing/2014/main" id="{4B88A658-1B33-42B0-AB0D-B996CA55FADB}"/>
                </a:ext>
              </a:extLst>
            </p:cNvPr>
            <p:cNvSpPr/>
            <p:nvPr/>
          </p:nvSpPr>
          <p:spPr>
            <a:xfrm>
              <a:off x="4099311" y="2378113"/>
              <a:ext cx="5602441" cy="2587144"/>
            </a:xfrm>
            <a:prstGeom prst="arc">
              <a:avLst>
                <a:gd name="adj1" fmla="val 10822379"/>
                <a:gd name="adj2" fmla="val 21590195"/>
              </a:avLst>
            </a:prstGeom>
            <a:ln w="19050">
              <a:prstDash val="dash"/>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31" name="Arc 130">
              <a:extLst>
                <a:ext uri="{FF2B5EF4-FFF2-40B4-BE49-F238E27FC236}">
                  <a16:creationId xmlns:a16="http://schemas.microsoft.com/office/drawing/2014/main" id="{F073DFB1-8AB3-44D9-9F10-73861F9C21DB}"/>
                </a:ext>
              </a:extLst>
            </p:cNvPr>
            <p:cNvSpPr/>
            <p:nvPr/>
          </p:nvSpPr>
          <p:spPr>
            <a:xfrm>
              <a:off x="4291787" y="2606079"/>
              <a:ext cx="5675660" cy="2587144"/>
            </a:xfrm>
            <a:prstGeom prst="arc">
              <a:avLst>
                <a:gd name="adj1" fmla="val 10902063"/>
                <a:gd name="adj2" fmla="val 21047256"/>
              </a:avLst>
            </a:prstGeom>
            <a:ln w="19050">
              <a:prstDash val="dash"/>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32" name="Arc 131">
              <a:extLst>
                <a:ext uri="{FF2B5EF4-FFF2-40B4-BE49-F238E27FC236}">
                  <a16:creationId xmlns:a16="http://schemas.microsoft.com/office/drawing/2014/main" id="{F94731CB-B359-4177-9E7D-630C44A3A95D}"/>
                </a:ext>
              </a:extLst>
            </p:cNvPr>
            <p:cNvSpPr/>
            <p:nvPr/>
          </p:nvSpPr>
          <p:spPr>
            <a:xfrm>
              <a:off x="4293723" y="2604890"/>
              <a:ext cx="5417163" cy="2587144"/>
            </a:xfrm>
            <a:prstGeom prst="arc">
              <a:avLst>
                <a:gd name="adj1" fmla="val 10902063"/>
                <a:gd name="adj2" fmla="val 21296283"/>
              </a:avLst>
            </a:prstGeom>
            <a:ln w="19050">
              <a:prstDash val="dash"/>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grpSp>
        <p:nvGrpSpPr>
          <p:cNvPr id="175" name="Group 174">
            <a:extLst>
              <a:ext uri="{FF2B5EF4-FFF2-40B4-BE49-F238E27FC236}">
                <a16:creationId xmlns:a16="http://schemas.microsoft.com/office/drawing/2014/main" id="{F2CE33A7-D23D-4050-A149-3AF0A201F89D}"/>
              </a:ext>
            </a:extLst>
          </p:cNvPr>
          <p:cNvGrpSpPr/>
          <p:nvPr/>
        </p:nvGrpSpPr>
        <p:grpSpPr>
          <a:xfrm>
            <a:off x="-82611" y="2499596"/>
            <a:ext cx="10015327" cy="1134810"/>
            <a:chOff x="-82611" y="2841241"/>
            <a:chExt cx="10015327" cy="1134810"/>
          </a:xfrm>
        </p:grpSpPr>
        <p:sp>
          <p:nvSpPr>
            <p:cNvPr id="176" name="Rectangle 175">
              <a:extLst>
                <a:ext uri="{FF2B5EF4-FFF2-40B4-BE49-F238E27FC236}">
                  <a16:creationId xmlns:a16="http://schemas.microsoft.com/office/drawing/2014/main" id="{8F2A2702-9D5D-43D2-B994-B26BE247BCFA}"/>
                </a:ext>
              </a:extLst>
            </p:cNvPr>
            <p:cNvSpPr/>
            <p:nvPr/>
          </p:nvSpPr>
          <p:spPr>
            <a:xfrm>
              <a:off x="-82611" y="3087895"/>
              <a:ext cx="2091470" cy="307777"/>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cs typeface="Times New Roman" panose="02020603050405020304" pitchFamily="18" charset="0"/>
                </a:rPr>
                <a:t>Refined Detection Score</a:t>
              </a:r>
            </a:p>
          </p:txBody>
        </p:sp>
        <p:sp>
          <p:nvSpPr>
            <p:cNvPr id="177" name="TextBox 36">
              <a:extLst>
                <a:ext uri="{FF2B5EF4-FFF2-40B4-BE49-F238E27FC236}">
                  <a16:creationId xmlns:a16="http://schemas.microsoft.com/office/drawing/2014/main" id="{1339A6AF-4F1A-41F2-9265-ED9854BEC9F7}"/>
                </a:ext>
              </a:extLst>
            </p:cNvPr>
            <p:cNvSpPr txBox="1"/>
            <p:nvPr/>
          </p:nvSpPr>
          <p:spPr>
            <a:xfrm>
              <a:off x="7185263" y="3302353"/>
              <a:ext cx="270992"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a:solidFill>
                    <a:srgbClr val="FF0000"/>
                  </a:solidFill>
                  <a:effectLst/>
                </a:rPr>
                <a:t>✘</a:t>
              </a:r>
              <a:endParaRPr lang="en-US">
                <a:solidFill>
                  <a:srgbClr val="FF0000"/>
                </a:solidFill>
              </a:endParaRPr>
            </a:p>
          </p:txBody>
        </p:sp>
        <p:cxnSp>
          <p:nvCxnSpPr>
            <p:cNvPr id="178" name="Straight Arrow Connector 177">
              <a:extLst>
                <a:ext uri="{FF2B5EF4-FFF2-40B4-BE49-F238E27FC236}">
                  <a16:creationId xmlns:a16="http://schemas.microsoft.com/office/drawing/2014/main" id="{6ADE7B04-BCA6-4AC2-B24A-9527BA7DBCE1}"/>
                </a:ext>
              </a:extLst>
            </p:cNvPr>
            <p:cNvCxnSpPr>
              <a:cxnSpLocks/>
            </p:cNvCxnSpPr>
            <p:nvPr/>
          </p:nvCxnSpPr>
          <p:spPr>
            <a:xfrm flipV="1">
              <a:off x="4085805" y="3232338"/>
              <a:ext cx="0" cy="414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TextBox 38">
              <a:extLst>
                <a:ext uri="{FF2B5EF4-FFF2-40B4-BE49-F238E27FC236}">
                  <a16:creationId xmlns:a16="http://schemas.microsoft.com/office/drawing/2014/main" id="{E8F15C72-8CA3-4D44-90E7-A141F4EF43D0}"/>
                </a:ext>
              </a:extLst>
            </p:cNvPr>
            <p:cNvSpPr txBox="1"/>
            <p:nvPr/>
          </p:nvSpPr>
          <p:spPr>
            <a:xfrm>
              <a:off x="3923234" y="2948743"/>
              <a:ext cx="248945"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a:solidFill>
                    <a:srgbClr val="00B050"/>
                  </a:solidFill>
                  <a:effectLst/>
                </a:rPr>
                <a:t>🗸</a:t>
              </a:r>
              <a:endParaRPr lang="en-US">
                <a:solidFill>
                  <a:srgbClr val="00B050"/>
                </a:solidFill>
              </a:endParaRPr>
            </a:p>
          </p:txBody>
        </p:sp>
        <p:cxnSp>
          <p:nvCxnSpPr>
            <p:cNvPr id="180" name="Straight Arrow Connector 179">
              <a:extLst>
                <a:ext uri="{FF2B5EF4-FFF2-40B4-BE49-F238E27FC236}">
                  <a16:creationId xmlns:a16="http://schemas.microsoft.com/office/drawing/2014/main" id="{40EC7DF7-93B9-43E0-8BB5-7654FDC86F0D}"/>
                </a:ext>
              </a:extLst>
            </p:cNvPr>
            <p:cNvCxnSpPr>
              <a:cxnSpLocks/>
            </p:cNvCxnSpPr>
            <p:nvPr/>
          </p:nvCxnSpPr>
          <p:spPr>
            <a:xfrm flipV="1">
              <a:off x="4291787" y="3377958"/>
              <a:ext cx="0" cy="4141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1" name="TextBox 40">
              <a:extLst>
                <a:ext uri="{FF2B5EF4-FFF2-40B4-BE49-F238E27FC236}">
                  <a16:creationId xmlns:a16="http://schemas.microsoft.com/office/drawing/2014/main" id="{59D05660-77E4-4C95-8C28-A7E7B14E5F93}"/>
                </a:ext>
              </a:extLst>
            </p:cNvPr>
            <p:cNvSpPr txBox="1"/>
            <p:nvPr/>
          </p:nvSpPr>
          <p:spPr>
            <a:xfrm>
              <a:off x="4129215" y="3131436"/>
              <a:ext cx="248945"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a:solidFill>
                    <a:srgbClr val="00B050"/>
                  </a:solidFill>
                  <a:effectLst/>
                </a:rPr>
                <a:t>🗸</a:t>
              </a:r>
              <a:endParaRPr lang="en-US">
                <a:solidFill>
                  <a:srgbClr val="00B050"/>
                </a:solidFill>
              </a:endParaRPr>
            </a:p>
          </p:txBody>
        </p:sp>
        <p:cxnSp>
          <p:nvCxnSpPr>
            <p:cNvPr id="182" name="Straight Arrow Connector 181">
              <a:extLst>
                <a:ext uri="{FF2B5EF4-FFF2-40B4-BE49-F238E27FC236}">
                  <a16:creationId xmlns:a16="http://schemas.microsoft.com/office/drawing/2014/main" id="{9B86580B-5EEC-49ED-8173-C8095FBFA331}"/>
                </a:ext>
              </a:extLst>
            </p:cNvPr>
            <p:cNvCxnSpPr>
              <a:cxnSpLocks/>
            </p:cNvCxnSpPr>
            <p:nvPr/>
          </p:nvCxnSpPr>
          <p:spPr>
            <a:xfrm flipV="1">
              <a:off x="6884228" y="3185116"/>
              <a:ext cx="0" cy="414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26852607-93D7-4C22-ACBA-9B9FCFAF97D1}"/>
                </a:ext>
              </a:extLst>
            </p:cNvPr>
            <p:cNvCxnSpPr>
              <a:cxnSpLocks/>
            </p:cNvCxnSpPr>
            <p:nvPr/>
          </p:nvCxnSpPr>
          <p:spPr>
            <a:xfrm flipV="1">
              <a:off x="7100416" y="3357725"/>
              <a:ext cx="0" cy="414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38A7EFD4-055A-4BAA-955E-953654776EBC}"/>
                </a:ext>
              </a:extLst>
            </p:cNvPr>
            <p:cNvCxnSpPr>
              <a:cxnSpLocks/>
            </p:cNvCxnSpPr>
            <p:nvPr/>
          </p:nvCxnSpPr>
          <p:spPr>
            <a:xfrm flipV="1">
              <a:off x="7324897" y="3561851"/>
              <a:ext cx="0" cy="414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5" name="TextBox 59">
              <a:extLst>
                <a:ext uri="{FF2B5EF4-FFF2-40B4-BE49-F238E27FC236}">
                  <a16:creationId xmlns:a16="http://schemas.microsoft.com/office/drawing/2014/main" id="{9038D385-C1D2-4ADD-A079-6FB0453AF085}"/>
                </a:ext>
              </a:extLst>
            </p:cNvPr>
            <p:cNvSpPr txBox="1"/>
            <p:nvPr/>
          </p:nvSpPr>
          <p:spPr>
            <a:xfrm>
              <a:off x="6902611" y="3153729"/>
              <a:ext cx="248945"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a:solidFill>
                    <a:srgbClr val="00B050"/>
                  </a:solidFill>
                  <a:effectLst/>
                </a:rPr>
                <a:t>🗸</a:t>
              </a:r>
              <a:endParaRPr lang="en-US">
                <a:solidFill>
                  <a:srgbClr val="00B050"/>
                </a:solidFill>
              </a:endParaRPr>
            </a:p>
          </p:txBody>
        </p:sp>
        <p:sp>
          <p:nvSpPr>
            <p:cNvPr id="186" name="TextBox 60">
              <a:extLst>
                <a:ext uri="{FF2B5EF4-FFF2-40B4-BE49-F238E27FC236}">
                  <a16:creationId xmlns:a16="http://schemas.microsoft.com/office/drawing/2014/main" id="{BFE2E1FB-A515-4C0E-BE42-D9B26A991687}"/>
                </a:ext>
              </a:extLst>
            </p:cNvPr>
            <p:cNvSpPr txBox="1"/>
            <p:nvPr/>
          </p:nvSpPr>
          <p:spPr>
            <a:xfrm>
              <a:off x="6662398" y="2961024"/>
              <a:ext cx="248945"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a:solidFill>
                    <a:srgbClr val="00B050"/>
                  </a:solidFill>
                  <a:effectLst/>
                </a:rPr>
                <a:t>🗸</a:t>
              </a:r>
              <a:endParaRPr lang="en-US">
                <a:solidFill>
                  <a:srgbClr val="00B050"/>
                </a:solidFill>
              </a:endParaRPr>
            </a:p>
          </p:txBody>
        </p:sp>
        <p:cxnSp>
          <p:nvCxnSpPr>
            <p:cNvPr id="187" name="Straight Arrow Connector 186">
              <a:extLst>
                <a:ext uri="{FF2B5EF4-FFF2-40B4-BE49-F238E27FC236}">
                  <a16:creationId xmlns:a16="http://schemas.microsoft.com/office/drawing/2014/main" id="{D0DA18F8-B326-4EE0-AEDE-3271C8D2EBCA}"/>
                </a:ext>
              </a:extLst>
            </p:cNvPr>
            <p:cNvCxnSpPr>
              <a:cxnSpLocks/>
            </p:cNvCxnSpPr>
            <p:nvPr/>
          </p:nvCxnSpPr>
          <p:spPr>
            <a:xfrm flipV="1">
              <a:off x="9732979" y="3266437"/>
              <a:ext cx="0" cy="414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a:extLst>
                <a:ext uri="{FF2B5EF4-FFF2-40B4-BE49-F238E27FC236}">
                  <a16:creationId xmlns:a16="http://schemas.microsoft.com/office/drawing/2014/main" id="{3749E131-0EE4-4CBD-8FD5-BE12D1DD780D}"/>
                </a:ext>
              </a:extLst>
            </p:cNvPr>
            <p:cNvCxnSpPr>
              <a:cxnSpLocks/>
            </p:cNvCxnSpPr>
            <p:nvPr/>
          </p:nvCxnSpPr>
          <p:spPr>
            <a:xfrm flipV="1">
              <a:off x="9881576" y="3045237"/>
              <a:ext cx="0" cy="414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9" name="TextBox 59">
              <a:extLst>
                <a:ext uri="{FF2B5EF4-FFF2-40B4-BE49-F238E27FC236}">
                  <a16:creationId xmlns:a16="http://schemas.microsoft.com/office/drawing/2014/main" id="{A1A0ED26-A760-4203-B0E4-BB32F7EFEFDC}"/>
                </a:ext>
              </a:extLst>
            </p:cNvPr>
            <p:cNvSpPr txBox="1"/>
            <p:nvPr/>
          </p:nvSpPr>
          <p:spPr>
            <a:xfrm>
              <a:off x="9683771" y="2841241"/>
              <a:ext cx="248945"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a:solidFill>
                    <a:srgbClr val="00B050"/>
                  </a:solidFill>
                  <a:effectLst/>
                </a:rPr>
                <a:t>🗸</a:t>
              </a:r>
              <a:endParaRPr lang="en-US">
                <a:solidFill>
                  <a:srgbClr val="00B050"/>
                </a:solidFill>
              </a:endParaRPr>
            </a:p>
          </p:txBody>
        </p:sp>
        <p:sp>
          <p:nvSpPr>
            <p:cNvPr id="190" name="TextBox 60">
              <a:extLst>
                <a:ext uri="{FF2B5EF4-FFF2-40B4-BE49-F238E27FC236}">
                  <a16:creationId xmlns:a16="http://schemas.microsoft.com/office/drawing/2014/main" id="{D3CA41E7-45CA-4F99-B43B-AD9AA7D90191}"/>
                </a:ext>
              </a:extLst>
            </p:cNvPr>
            <p:cNvSpPr txBox="1"/>
            <p:nvPr/>
          </p:nvSpPr>
          <p:spPr>
            <a:xfrm>
              <a:off x="9511149" y="3042345"/>
              <a:ext cx="248945"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a:solidFill>
                    <a:srgbClr val="00B050"/>
                  </a:solidFill>
                  <a:effectLst/>
                </a:rPr>
                <a:t>🗸</a:t>
              </a:r>
              <a:endParaRPr lang="en-US">
                <a:solidFill>
                  <a:srgbClr val="00B050"/>
                </a:solidFill>
              </a:endParaRPr>
            </a:p>
          </p:txBody>
        </p:sp>
      </p:grpSp>
      <p:sp>
        <p:nvSpPr>
          <p:cNvPr id="192" name="Rectangle 191">
            <a:extLst>
              <a:ext uri="{FF2B5EF4-FFF2-40B4-BE49-F238E27FC236}">
                <a16:creationId xmlns:a16="http://schemas.microsoft.com/office/drawing/2014/main" id="{367A5AB8-5524-4C55-930E-A271FA578A4B}"/>
              </a:ext>
            </a:extLst>
          </p:cNvPr>
          <p:cNvSpPr/>
          <p:nvPr/>
        </p:nvSpPr>
        <p:spPr>
          <a:xfrm>
            <a:off x="-70257" y="4132551"/>
            <a:ext cx="2461123" cy="307777"/>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a:cs typeface="Times New Roman" panose="02020603050405020304" pitchFamily="18" charset="0"/>
              </a:rPr>
              <a:t>3D Object Detection Module</a:t>
            </a:r>
            <a:endParaRPr lang="en-US" sz="1400">
              <a:cs typeface="Times New Roman" panose="02020603050405020304" pitchFamily="18" charset="0"/>
            </a:endParaRPr>
          </a:p>
        </p:txBody>
      </p:sp>
      <p:cxnSp>
        <p:nvCxnSpPr>
          <p:cNvPr id="193" name="Straight Arrow Connector 192">
            <a:extLst>
              <a:ext uri="{FF2B5EF4-FFF2-40B4-BE49-F238E27FC236}">
                <a16:creationId xmlns:a16="http://schemas.microsoft.com/office/drawing/2014/main" id="{136ACE51-1AE4-4EC6-AF52-C10B5F56684C}"/>
              </a:ext>
            </a:extLst>
          </p:cNvPr>
          <p:cNvCxnSpPr>
            <a:cxnSpLocks/>
          </p:cNvCxnSpPr>
          <p:nvPr/>
        </p:nvCxnSpPr>
        <p:spPr>
          <a:xfrm flipV="1">
            <a:off x="4291787" y="3625508"/>
            <a:ext cx="0" cy="4871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C579128C-0F60-4EC9-9BBB-4A26BCCBEC98}"/>
              </a:ext>
            </a:extLst>
          </p:cNvPr>
          <p:cNvCxnSpPr>
            <a:cxnSpLocks/>
          </p:cNvCxnSpPr>
          <p:nvPr/>
        </p:nvCxnSpPr>
        <p:spPr>
          <a:xfrm flipV="1">
            <a:off x="4096341" y="3481334"/>
            <a:ext cx="0" cy="4871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30F2CAB2-949D-4D1C-B787-DF0C6BF0623D}"/>
              </a:ext>
            </a:extLst>
          </p:cNvPr>
          <p:cNvCxnSpPr>
            <a:cxnSpLocks/>
          </p:cNvCxnSpPr>
          <p:nvPr/>
        </p:nvCxnSpPr>
        <p:spPr>
          <a:xfrm flipV="1">
            <a:off x="7097600" y="3608906"/>
            <a:ext cx="0" cy="4871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FA7F26A0-527F-4BD4-99BA-577F9DB62C3E}"/>
              </a:ext>
            </a:extLst>
          </p:cNvPr>
          <p:cNvCxnSpPr>
            <a:cxnSpLocks/>
          </p:cNvCxnSpPr>
          <p:nvPr/>
        </p:nvCxnSpPr>
        <p:spPr>
          <a:xfrm flipV="1">
            <a:off x="6888979" y="3445774"/>
            <a:ext cx="0" cy="4871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06B04569-103B-48C6-90E6-C9CBC2487C60}"/>
              </a:ext>
            </a:extLst>
          </p:cNvPr>
          <p:cNvCxnSpPr>
            <a:cxnSpLocks/>
          </p:cNvCxnSpPr>
          <p:nvPr/>
        </p:nvCxnSpPr>
        <p:spPr>
          <a:xfrm flipV="1">
            <a:off x="7343087" y="3807518"/>
            <a:ext cx="0" cy="4871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3" name="Straight Arrow Connector 202">
            <a:extLst>
              <a:ext uri="{FF2B5EF4-FFF2-40B4-BE49-F238E27FC236}">
                <a16:creationId xmlns:a16="http://schemas.microsoft.com/office/drawing/2014/main" id="{CEFBD3E7-A4D8-4B64-8D13-672BD0C3BBB2}"/>
              </a:ext>
            </a:extLst>
          </p:cNvPr>
          <p:cNvCxnSpPr>
            <a:cxnSpLocks/>
            <a:endCxn id="204" idx="4"/>
          </p:cNvCxnSpPr>
          <p:nvPr/>
        </p:nvCxnSpPr>
        <p:spPr>
          <a:xfrm flipV="1">
            <a:off x="9728543" y="3523238"/>
            <a:ext cx="0" cy="4421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6ED1C73A-0CF4-4352-9E58-DBC27A31994A}"/>
              </a:ext>
            </a:extLst>
          </p:cNvPr>
          <p:cNvGrpSpPr/>
          <p:nvPr/>
        </p:nvGrpSpPr>
        <p:grpSpPr>
          <a:xfrm>
            <a:off x="3999431" y="3133558"/>
            <a:ext cx="5981853" cy="677560"/>
            <a:chOff x="3999431" y="3475203"/>
            <a:chExt cx="5981853" cy="677560"/>
          </a:xfrm>
        </p:grpSpPr>
        <p:sp>
          <p:nvSpPr>
            <p:cNvPr id="194" name="Oval 193">
              <a:extLst>
                <a:ext uri="{FF2B5EF4-FFF2-40B4-BE49-F238E27FC236}">
                  <a16:creationId xmlns:a16="http://schemas.microsoft.com/office/drawing/2014/main" id="{C0584982-15EE-475C-8A0A-768ECB046760}"/>
                </a:ext>
              </a:extLst>
            </p:cNvPr>
            <p:cNvSpPr/>
            <p:nvPr/>
          </p:nvSpPr>
          <p:spPr>
            <a:xfrm>
              <a:off x="4205412" y="3792157"/>
              <a:ext cx="172748" cy="171335"/>
            </a:xfrm>
            <a:prstGeom prst="ellipse">
              <a:avLst/>
            </a:prstGeom>
            <a:solidFill>
              <a:srgbClr val="69A74E"/>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6" name="Oval 195">
              <a:extLst>
                <a:ext uri="{FF2B5EF4-FFF2-40B4-BE49-F238E27FC236}">
                  <a16:creationId xmlns:a16="http://schemas.microsoft.com/office/drawing/2014/main" id="{DB43CBAC-3E04-4714-9D7A-2F92CFDA4F3D}"/>
                </a:ext>
              </a:extLst>
            </p:cNvPr>
            <p:cNvSpPr/>
            <p:nvPr/>
          </p:nvSpPr>
          <p:spPr>
            <a:xfrm>
              <a:off x="3999431" y="3646538"/>
              <a:ext cx="172748" cy="171335"/>
            </a:xfrm>
            <a:prstGeom prst="ellipse">
              <a:avLst/>
            </a:prstGeom>
            <a:solidFill>
              <a:srgbClr val="69A74E"/>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9" name="Oval 198">
              <a:extLst>
                <a:ext uri="{FF2B5EF4-FFF2-40B4-BE49-F238E27FC236}">
                  <a16:creationId xmlns:a16="http://schemas.microsoft.com/office/drawing/2014/main" id="{FB4A016F-CAA3-49B6-BF34-8751581E1A76}"/>
                </a:ext>
              </a:extLst>
            </p:cNvPr>
            <p:cNvSpPr/>
            <p:nvPr/>
          </p:nvSpPr>
          <p:spPr>
            <a:xfrm>
              <a:off x="6797854" y="3607881"/>
              <a:ext cx="172748" cy="171335"/>
            </a:xfrm>
            <a:prstGeom prst="ellipse">
              <a:avLst/>
            </a:prstGeom>
            <a:solidFill>
              <a:srgbClr val="69A74E"/>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0" name="Oval 199">
              <a:extLst>
                <a:ext uri="{FF2B5EF4-FFF2-40B4-BE49-F238E27FC236}">
                  <a16:creationId xmlns:a16="http://schemas.microsoft.com/office/drawing/2014/main" id="{1057A108-4AC8-4F08-856B-84494EEDD074}"/>
                </a:ext>
              </a:extLst>
            </p:cNvPr>
            <p:cNvSpPr/>
            <p:nvPr/>
          </p:nvSpPr>
          <p:spPr>
            <a:xfrm>
              <a:off x="7012089" y="3779216"/>
              <a:ext cx="172748" cy="171335"/>
            </a:xfrm>
            <a:prstGeom prst="ellipse">
              <a:avLst/>
            </a:prstGeom>
            <a:solidFill>
              <a:srgbClr val="69A74E"/>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2" name="Oval 201">
              <a:extLst>
                <a:ext uri="{FF2B5EF4-FFF2-40B4-BE49-F238E27FC236}">
                  <a16:creationId xmlns:a16="http://schemas.microsoft.com/office/drawing/2014/main" id="{800A8FC1-29CB-44C9-9429-29653410A9ED}"/>
                </a:ext>
              </a:extLst>
            </p:cNvPr>
            <p:cNvSpPr/>
            <p:nvPr/>
          </p:nvSpPr>
          <p:spPr>
            <a:xfrm>
              <a:off x="7249745" y="3981428"/>
              <a:ext cx="172748" cy="171335"/>
            </a:xfrm>
            <a:prstGeom prst="ellipse">
              <a:avLst/>
            </a:prstGeom>
            <a:solidFill>
              <a:srgbClr val="69A74E"/>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4" name="Oval 203">
              <a:extLst>
                <a:ext uri="{FF2B5EF4-FFF2-40B4-BE49-F238E27FC236}">
                  <a16:creationId xmlns:a16="http://schemas.microsoft.com/office/drawing/2014/main" id="{BDC456AC-5682-4E3E-85E1-29E3F2C2E72C}"/>
                </a:ext>
              </a:extLst>
            </p:cNvPr>
            <p:cNvSpPr/>
            <p:nvPr/>
          </p:nvSpPr>
          <p:spPr>
            <a:xfrm>
              <a:off x="9642169" y="3693548"/>
              <a:ext cx="172748" cy="171335"/>
            </a:xfrm>
            <a:prstGeom prst="ellipse">
              <a:avLst/>
            </a:prstGeom>
            <a:solidFill>
              <a:srgbClr val="69A74E"/>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5" name="Oval 204">
              <a:extLst>
                <a:ext uri="{FF2B5EF4-FFF2-40B4-BE49-F238E27FC236}">
                  <a16:creationId xmlns:a16="http://schemas.microsoft.com/office/drawing/2014/main" id="{C816B49F-ABC3-4F87-86AA-08EE4D937412}"/>
                </a:ext>
              </a:extLst>
            </p:cNvPr>
            <p:cNvSpPr/>
            <p:nvPr/>
          </p:nvSpPr>
          <p:spPr>
            <a:xfrm>
              <a:off x="9808536" y="3475203"/>
              <a:ext cx="172748" cy="171335"/>
            </a:xfrm>
            <a:prstGeom prst="ellipse">
              <a:avLst/>
            </a:prstGeom>
            <a:solidFill>
              <a:srgbClr val="69A74E"/>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cxnSp>
        <p:nvCxnSpPr>
          <p:cNvPr id="206" name="Straight Arrow Connector 205">
            <a:extLst>
              <a:ext uri="{FF2B5EF4-FFF2-40B4-BE49-F238E27FC236}">
                <a16:creationId xmlns:a16="http://schemas.microsoft.com/office/drawing/2014/main" id="{BFB263D7-5FF9-4E4B-BBE7-8A47061DE2A4}"/>
              </a:ext>
            </a:extLst>
          </p:cNvPr>
          <p:cNvCxnSpPr>
            <a:cxnSpLocks/>
            <a:endCxn id="205" idx="4"/>
          </p:cNvCxnSpPr>
          <p:nvPr/>
        </p:nvCxnSpPr>
        <p:spPr>
          <a:xfrm flipH="1" flipV="1">
            <a:off x="9894910" y="3304893"/>
            <a:ext cx="10205" cy="8624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DD5D9C9F-6A9E-4A08-AD8A-20D3CC40BF1D}"/>
              </a:ext>
            </a:extLst>
          </p:cNvPr>
          <p:cNvSpPr/>
          <p:nvPr/>
        </p:nvSpPr>
        <p:spPr>
          <a:xfrm>
            <a:off x="2626428" y="5278956"/>
            <a:ext cx="6939144" cy="307777"/>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cs typeface="Times New Roman" panose="02020603050405020304" pitchFamily="18" charset="0"/>
              </a:rPr>
              <a:t>Node Feature: detection score; #points in the detection box; size of the detection box</a:t>
            </a:r>
          </a:p>
        </p:txBody>
      </p:sp>
      <p:sp>
        <p:nvSpPr>
          <p:cNvPr id="66" name="Rectangle 65">
            <a:extLst>
              <a:ext uri="{FF2B5EF4-FFF2-40B4-BE49-F238E27FC236}">
                <a16:creationId xmlns:a16="http://schemas.microsoft.com/office/drawing/2014/main" id="{CC6C2518-C1B1-4BCE-9F04-41999128E8D9}"/>
              </a:ext>
            </a:extLst>
          </p:cNvPr>
          <p:cNvSpPr/>
          <p:nvPr/>
        </p:nvSpPr>
        <p:spPr>
          <a:xfrm>
            <a:off x="2390866" y="5658150"/>
            <a:ext cx="7754623" cy="307777"/>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cs typeface="Times New Roman" panose="02020603050405020304" pitchFamily="18" charset="0"/>
              </a:rPr>
              <a:t>Edge Feature: center distance between each pair of boxes; size difference; orientation difference</a:t>
            </a:r>
          </a:p>
        </p:txBody>
      </p:sp>
      <p:pic>
        <p:nvPicPr>
          <p:cNvPr id="4" name="Audio 3">
            <a:hlinkClick r:id="" action="ppaction://media"/>
            <a:extLst>
              <a:ext uri="{FF2B5EF4-FFF2-40B4-BE49-F238E27FC236}">
                <a16:creationId xmlns:a16="http://schemas.microsoft.com/office/drawing/2014/main" id="{4AB2436C-2600-44D1-B287-9AA80C99AD3C}"/>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87193108"/>
      </p:ext>
    </p:extLst>
  </p:cSld>
  <p:clrMapOvr>
    <a:masterClrMapping/>
  </p:clrMapOvr>
  <mc:AlternateContent xmlns:mc="http://schemas.openxmlformats.org/markup-compatibility/2006" xmlns:p14="http://schemas.microsoft.com/office/powerpoint/2010/main">
    <mc:Choice Requires="p14">
      <p:transition p14:dur="0" advTm="30079"/>
    </mc:Choice>
    <mc:Fallback xmlns="">
      <p:transition advTm="30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3"/>
                                        </p:tgtEl>
                                      </p:cBhvr>
                                    </p:animEffect>
                                    <p:animScale>
                                      <p:cBhvr>
                                        <p:cTn id="11" dur="250" autoRev="1" fill="hold"/>
                                        <p:tgtEl>
                                          <p:spTgt spid="3"/>
                                        </p:tgtEl>
                                      </p:cBhvr>
                                      <p:by x="105000" y="105000"/>
                                    </p:animScale>
                                  </p:childTnLst>
                                </p:cTn>
                              </p:par>
                              <p:par>
                                <p:cTn id="12" presetID="1" presetClass="entr" presetSubtype="0" fill="hold" grpId="0" nodeType="withEffect">
                                  <p:stCondLst>
                                    <p:cond delay="0"/>
                                  </p:stCondLst>
                                  <p:childTnLst>
                                    <p:set>
                                      <p:cBhvr>
                                        <p:cTn id="13" dur="1" fill="hold">
                                          <p:stCondLst>
                                            <p:cond delay="0"/>
                                          </p:stCondLst>
                                        </p:cTn>
                                        <p:tgtEl>
                                          <p:spTgt spid="6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2"/>
                                        </p:tgtEl>
                                      </p:cBhvr>
                                    </p:animEffect>
                                    <p:animScale>
                                      <p:cBhvr>
                                        <p:cTn id="18" dur="250" autoRev="1" fill="hold"/>
                                        <p:tgtEl>
                                          <p:spTgt spid="2"/>
                                        </p:tgtEl>
                                      </p:cBhvr>
                                      <p:by x="105000" y="105000"/>
                                    </p:animScale>
                                  </p:childTnLst>
                                </p:cTn>
                              </p:par>
                              <p:par>
                                <p:cTn id="19" presetID="1" presetClass="entr" presetSubtype="0"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bldLst>
      <p:bldP spid="65" grpId="0"/>
      <p:bldP spid="6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A876E9DF-436C-4CA9-AA58-6086BBBF45A5}"/>
              </a:ext>
            </a:extLst>
          </p:cNvPr>
          <p:cNvSpPr/>
          <p:nvPr/>
        </p:nvSpPr>
        <p:spPr>
          <a:xfrm>
            <a:off x="799379" y="1722279"/>
            <a:ext cx="7348456" cy="4319921"/>
          </a:xfrm>
          <a:prstGeom prst="rect">
            <a:avLst/>
          </a:prstGeom>
          <a:solidFill>
            <a:schemeClr val="accent3">
              <a:lumMod val="50000"/>
              <a:alpha val="6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CCEE8A-7A34-4AC4-ACFE-CD929172A37B}"/>
              </a:ext>
            </a:extLst>
          </p:cNvPr>
          <p:cNvSpPr/>
          <p:nvPr/>
        </p:nvSpPr>
        <p:spPr>
          <a:xfrm>
            <a:off x="8338281" y="3837615"/>
            <a:ext cx="2880126" cy="2204585"/>
          </a:xfrm>
          <a:prstGeom prst="rect">
            <a:avLst/>
          </a:prstGeom>
          <a:solidFill>
            <a:schemeClr val="bg1">
              <a:lumMod val="65000"/>
              <a:lumOff val="35000"/>
              <a:alpha val="6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B16CAF96-803B-4A2F-8549-DCC103385CFD}"/>
              </a:ext>
            </a:extLst>
          </p:cNvPr>
          <p:cNvCxnSpPr>
            <a:cxnSpLocks/>
            <a:stCxn id="21" idx="0"/>
            <a:endCxn id="18" idx="2"/>
          </p:cNvCxnSpPr>
          <p:nvPr/>
        </p:nvCxnSpPr>
        <p:spPr>
          <a:xfrm flipH="1" flipV="1">
            <a:off x="1788548" y="4369173"/>
            <a:ext cx="1" cy="1634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06D9CA1-1A14-4882-9A97-07616E9639D3}"/>
              </a:ext>
            </a:extLst>
          </p:cNvPr>
          <p:cNvCxnSpPr>
            <a:cxnSpLocks/>
            <a:stCxn id="23" idx="0"/>
            <a:endCxn id="20" idx="2"/>
          </p:cNvCxnSpPr>
          <p:nvPr/>
        </p:nvCxnSpPr>
        <p:spPr>
          <a:xfrm flipH="1" flipV="1">
            <a:off x="6347520" y="4364395"/>
            <a:ext cx="1" cy="1744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3">
            <a:extLst>
              <a:ext uri="{FF2B5EF4-FFF2-40B4-BE49-F238E27FC236}">
                <a16:creationId xmlns:a16="http://schemas.microsoft.com/office/drawing/2014/main" id="{D27199D8-CE7C-42D8-8B13-C3B64FA54E0C}"/>
              </a:ext>
            </a:extLst>
          </p:cNvPr>
          <p:cNvSpPr txBox="1"/>
          <p:nvPr/>
        </p:nvSpPr>
        <p:spPr>
          <a:xfrm>
            <a:off x="1272722" y="4030619"/>
            <a:ext cx="1031652" cy="338554"/>
          </a:xfrm>
          <a:prstGeom prst="rect">
            <a:avLst/>
          </a:prstGeom>
          <a:noFill/>
          <a:ln w="28575">
            <a:solidFill>
              <a:schemeClr val="tx1"/>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cs typeface="Times New Roman" panose="02020603050405020304" pitchFamily="18" charset="0"/>
              </a:rPr>
              <a:t>Detector</a:t>
            </a:r>
          </a:p>
        </p:txBody>
      </p:sp>
      <p:sp>
        <p:nvSpPr>
          <p:cNvPr id="19" name="TextBox 3">
            <a:extLst>
              <a:ext uri="{FF2B5EF4-FFF2-40B4-BE49-F238E27FC236}">
                <a16:creationId xmlns:a16="http://schemas.microsoft.com/office/drawing/2014/main" id="{17E70718-906C-41E1-B152-6F3E79DD3DE9}"/>
              </a:ext>
            </a:extLst>
          </p:cNvPr>
          <p:cNvSpPr txBox="1"/>
          <p:nvPr/>
        </p:nvSpPr>
        <p:spPr>
          <a:xfrm>
            <a:off x="3607344" y="4025191"/>
            <a:ext cx="1031652" cy="338554"/>
          </a:xfrm>
          <a:prstGeom prst="rect">
            <a:avLst/>
          </a:prstGeom>
          <a:noFill/>
          <a:ln w="28575">
            <a:solidFill>
              <a:schemeClr val="tx1"/>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cs typeface="Times New Roman" panose="02020603050405020304" pitchFamily="18" charset="0"/>
              </a:rPr>
              <a:t>Detector</a:t>
            </a:r>
          </a:p>
        </p:txBody>
      </p:sp>
      <p:sp>
        <p:nvSpPr>
          <p:cNvPr id="20" name="TextBox 3">
            <a:extLst>
              <a:ext uri="{FF2B5EF4-FFF2-40B4-BE49-F238E27FC236}">
                <a16:creationId xmlns:a16="http://schemas.microsoft.com/office/drawing/2014/main" id="{A45F5BF9-E427-4E60-93AB-DA6F5CDDA640}"/>
              </a:ext>
            </a:extLst>
          </p:cNvPr>
          <p:cNvSpPr txBox="1"/>
          <p:nvPr/>
        </p:nvSpPr>
        <p:spPr>
          <a:xfrm>
            <a:off x="5831694" y="4025841"/>
            <a:ext cx="1031652" cy="338554"/>
          </a:xfrm>
          <a:prstGeom prst="rect">
            <a:avLst/>
          </a:prstGeom>
          <a:noFill/>
          <a:ln w="28575">
            <a:solidFill>
              <a:schemeClr val="tx1"/>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cs typeface="Times New Roman" panose="02020603050405020304" pitchFamily="18" charset="0"/>
              </a:rPr>
              <a:t>Detector</a:t>
            </a:r>
          </a:p>
        </p:txBody>
      </p:sp>
      <p:pic>
        <p:nvPicPr>
          <p:cNvPr id="21" name="!!t-1" descr="A close up of a map&#10;&#10;Description automatically generated">
            <a:extLst>
              <a:ext uri="{FF2B5EF4-FFF2-40B4-BE49-F238E27FC236}">
                <a16:creationId xmlns:a16="http://schemas.microsoft.com/office/drawing/2014/main" id="{0509E521-48CD-4F76-BA62-ECE36E8AA175}"/>
              </a:ext>
            </a:extLst>
          </p:cNvPr>
          <p:cNvPicPr>
            <a:picLocks noChangeAspect="1"/>
          </p:cNvPicPr>
          <p:nvPr/>
        </p:nvPicPr>
        <p:blipFill rotWithShape="1">
          <a:blip r:embed="rId5">
            <a:extLst>
              <a:ext uri="{28A0092B-C50C-407E-A947-70E740481C1C}">
                <a14:useLocalDpi xmlns:a14="http://schemas.microsoft.com/office/drawing/2010/main" val="0"/>
              </a:ext>
            </a:extLst>
          </a:blip>
          <a:srcRect t="21415" b="23097"/>
          <a:stretch/>
        </p:blipFill>
        <p:spPr>
          <a:xfrm>
            <a:off x="959674" y="4532599"/>
            <a:ext cx="1657749" cy="914400"/>
          </a:xfrm>
          <a:prstGeom prst="rect">
            <a:avLst/>
          </a:prstGeom>
        </p:spPr>
      </p:pic>
      <p:pic>
        <p:nvPicPr>
          <p:cNvPr id="23" name="!!t+1" descr="A close up of a map&#10;&#10;Description automatically generated">
            <a:extLst>
              <a:ext uri="{FF2B5EF4-FFF2-40B4-BE49-F238E27FC236}">
                <a16:creationId xmlns:a16="http://schemas.microsoft.com/office/drawing/2014/main" id="{42E2E4FE-C132-45A3-AFB2-6F3BD2C22052}"/>
              </a:ext>
            </a:extLst>
          </p:cNvPr>
          <p:cNvPicPr>
            <a:picLocks noChangeAspect="1"/>
          </p:cNvPicPr>
          <p:nvPr/>
        </p:nvPicPr>
        <p:blipFill rotWithShape="1">
          <a:blip r:embed="rId5">
            <a:extLst>
              <a:ext uri="{28A0092B-C50C-407E-A947-70E740481C1C}">
                <a14:useLocalDpi xmlns:a14="http://schemas.microsoft.com/office/drawing/2010/main" val="0"/>
              </a:ext>
            </a:extLst>
          </a:blip>
          <a:srcRect t="21415" b="23097"/>
          <a:stretch/>
        </p:blipFill>
        <p:spPr>
          <a:xfrm>
            <a:off x="5518646" y="4538847"/>
            <a:ext cx="1657749" cy="914400"/>
          </a:xfrm>
          <a:prstGeom prst="rect">
            <a:avLst/>
          </a:prstGeom>
        </p:spPr>
      </p:pic>
      <p:pic>
        <p:nvPicPr>
          <p:cNvPr id="24" name="dasdfas" descr="A picture containing text, map&#10;&#10;Description automatically generated">
            <a:extLst>
              <a:ext uri="{FF2B5EF4-FFF2-40B4-BE49-F238E27FC236}">
                <a16:creationId xmlns:a16="http://schemas.microsoft.com/office/drawing/2014/main" id="{67E9F864-1F0D-4240-9C46-BF21F0E89156}"/>
              </a:ext>
            </a:extLst>
          </p:cNvPr>
          <p:cNvPicPr>
            <a:picLocks noChangeAspect="1"/>
          </p:cNvPicPr>
          <p:nvPr/>
        </p:nvPicPr>
        <p:blipFill rotWithShape="1">
          <a:blip r:embed="rId6">
            <a:extLst>
              <a:ext uri="{28A0092B-C50C-407E-A947-70E740481C1C}">
                <a14:useLocalDpi xmlns:a14="http://schemas.microsoft.com/office/drawing/2010/main" val="0"/>
              </a:ext>
            </a:extLst>
          </a:blip>
          <a:srcRect t="22401" b="22112"/>
          <a:stretch/>
        </p:blipFill>
        <p:spPr>
          <a:xfrm>
            <a:off x="959674" y="2943912"/>
            <a:ext cx="1657749" cy="914400"/>
          </a:xfrm>
          <a:prstGeom prst="rect">
            <a:avLst/>
          </a:prstGeom>
        </p:spPr>
      </p:pic>
      <p:cxnSp>
        <p:nvCxnSpPr>
          <p:cNvPr id="26" name="Straight Arrow Connector 25">
            <a:extLst>
              <a:ext uri="{FF2B5EF4-FFF2-40B4-BE49-F238E27FC236}">
                <a16:creationId xmlns:a16="http://schemas.microsoft.com/office/drawing/2014/main" id="{AEE8EA70-5300-4543-8016-C0472EACEF00}"/>
              </a:ext>
            </a:extLst>
          </p:cNvPr>
          <p:cNvCxnSpPr>
            <a:cxnSpLocks/>
            <a:stCxn id="18" idx="0"/>
            <a:endCxn id="24" idx="2"/>
          </p:cNvCxnSpPr>
          <p:nvPr/>
        </p:nvCxnSpPr>
        <p:spPr>
          <a:xfrm flipV="1">
            <a:off x="1788548" y="3858312"/>
            <a:ext cx="1" cy="17230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4E6D058-2BCA-4113-80B9-C7980839CE21}"/>
              </a:ext>
            </a:extLst>
          </p:cNvPr>
          <p:cNvCxnSpPr>
            <a:cxnSpLocks/>
            <a:stCxn id="19" idx="0"/>
          </p:cNvCxnSpPr>
          <p:nvPr/>
        </p:nvCxnSpPr>
        <p:spPr>
          <a:xfrm flipH="1" flipV="1">
            <a:off x="4122756" y="3853923"/>
            <a:ext cx="414" cy="1712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8" name="kvbkvbk" descr="A picture containing text, map&#10;&#10;Description automatically generated">
            <a:extLst>
              <a:ext uri="{FF2B5EF4-FFF2-40B4-BE49-F238E27FC236}">
                <a16:creationId xmlns:a16="http://schemas.microsoft.com/office/drawing/2014/main" id="{75573889-B44A-47F4-AEA4-65887C6E299C}"/>
              </a:ext>
            </a:extLst>
          </p:cNvPr>
          <p:cNvPicPr>
            <a:picLocks noChangeAspect="1"/>
          </p:cNvPicPr>
          <p:nvPr/>
        </p:nvPicPr>
        <p:blipFill rotWithShape="1">
          <a:blip r:embed="rId6">
            <a:extLst>
              <a:ext uri="{28A0092B-C50C-407E-A947-70E740481C1C}">
                <a14:useLocalDpi xmlns:a14="http://schemas.microsoft.com/office/drawing/2010/main" val="0"/>
              </a:ext>
            </a:extLst>
          </a:blip>
          <a:srcRect t="22401" b="22112"/>
          <a:stretch/>
        </p:blipFill>
        <p:spPr>
          <a:xfrm>
            <a:off x="5518646" y="2939523"/>
            <a:ext cx="1657749" cy="914400"/>
          </a:xfrm>
          <a:prstGeom prst="rect">
            <a:avLst/>
          </a:prstGeom>
        </p:spPr>
      </p:pic>
      <p:cxnSp>
        <p:nvCxnSpPr>
          <p:cNvPr id="29" name="Straight Arrow Connector 28">
            <a:extLst>
              <a:ext uri="{FF2B5EF4-FFF2-40B4-BE49-F238E27FC236}">
                <a16:creationId xmlns:a16="http://schemas.microsoft.com/office/drawing/2014/main" id="{2A193FDE-F77D-44B7-80B7-D41365485D1F}"/>
              </a:ext>
            </a:extLst>
          </p:cNvPr>
          <p:cNvCxnSpPr>
            <a:cxnSpLocks/>
            <a:stCxn id="20" idx="0"/>
            <a:endCxn id="28" idx="2"/>
          </p:cNvCxnSpPr>
          <p:nvPr/>
        </p:nvCxnSpPr>
        <p:spPr>
          <a:xfrm flipV="1">
            <a:off x="6347520" y="3853923"/>
            <a:ext cx="1" cy="1719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
            <a:extLst>
              <a:ext uri="{FF2B5EF4-FFF2-40B4-BE49-F238E27FC236}">
                <a16:creationId xmlns:a16="http://schemas.microsoft.com/office/drawing/2014/main" id="{4DF7E31F-BF90-4D4B-B210-EB46C3F57B98}"/>
              </a:ext>
            </a:extLst>
          </p:cNvPr>
          <p:cNvSpPr txBox="1"/>
          <p:nvPr/>
        </p:nvSpPr>
        <p:spPr>
          <a:xfrm>
            <a:off x="959673" y="1914866"/>
            <a:ext cx="6216721" cy="338554"/>
          </a:xfrm>
          <a:prstGeom prst="rect">
            <a:avLst/>
          </a:prstGeom>
          <a:noFill/>
          <a:ln w="28575">
            <a:solidFill>
              <a:schemeClr val="tx1"/>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cs typeface="Times New Roman" panose="02020603050405020304" pitchFamily="18" charset="0"/>
              </a:rPr>
              <a:t>Spatiotemporal Reasoning</a:t>
            </a:r>
          </a:p>
        </p:txBody>
      </p:sp>
      <p:pic>
        <p:nvPicPr>
          <p:cNvPr id="36" name="Picture 35" descr="A picture containing text, map&#10;&#10;Description automatically generated">
            <a:extLst>
              <a:ext uri="{FF2B5EF4-FFF2-40B4-BE49-F238E27FC236}">
                <a16:creationId xmlns:a16="http://schemas.microsoft.com/office/drawing/2014/main" id="{1D96D4E1-BB9A-44D3-9BD7-0017A9497FA7}"/>
              </a:ext>
            </a:extLst>
          </p:cNvPr>
          <p:cNvPicPr>
            <a:picLocks noChangeAspect="1"/>
          </p:cNvPicPr>
          <p:nvPr/>
        </p:nvPicPr>
        <p:blipFill rotWithShape="1">
          <a:blip r:embed="rId6">
            <a:extLst>
              <a:ext uri="{28A0092B-C50C-407E-A947-70E740481C1C}">
                <a14:useLocalDpi xmlns:a14="http://schemas.microsoft.com/office/drawing/2010/main" val="0"/>
              </a:ext>
            </a:extLst>
          </a:blip>
          <a:srcRect t="22401" b="22112"/>
          <a:stretch/>
        </p:blipFill>
        <p:spPr>
          <a:xfrm>
            <a:off x="8976709" y="1980498"/>
            <a:ext cx="1657749" cy="914400"/>
          </a:xfrm>
          <a:prstGeom prst="rect">
            <a:avLst/>
          </a:prstGeom>
        </p:spPr>
      </p:pic>
      <p:sp>
        <p:nvSpPr>
          <p:cNvPr id="37" name="TextBox 3">
            <a:extLst>
              <a:ext uri="{FF2B5EF4-FFF2-40B4-BE49-F238E27FC236}">
                <a16:creationId xmlns:a16="http://schemas.microsoft.com/office/drawing/2014/main" id="{240665F0-4649-4959-BCF7-9C3A8F09DB2F}"/>
              </a:ext>
            </a:extLst>
          </p:cNvPr>
          <p:cNvSpPr txBox="1"/>
          <p:nvPr/>
        </p:nvSpPr>
        <p:spPr>
          <a:xfrm>
            <a:off x="9289757" y="4014759"/>
            <a:ext cx="1031652" cy="338554"/>
          </a:xfrm>
          <a:prstGeom prst="rect">
            <a:avLst/>
          </a:prstGeom>
          <a:noFill/>
          <a:ln w="28575">
            <a:solidFill>
              <a:schemeClr val="tx1"/>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cs typeface="Times New Roman" panose="02020603050405020304" pitchFamily="18" charset="0"/>
              </a:rPr>
              <a:t>Detector</a:t>
            </a:r>
          </a:p>
        </p:txBody>
      </p:sp>
      <p:cxnSp>
        <p:nvCxnSpPr>
          <p:cNvPr id="38" name="Straight Arrow Connector 37">
            <a:extLst>
              <a:ext uri="{FF2B5EF4-FFF2-40B4-BE49-F238E27FC236}">
                <a16:creationId xmlns:a16="http://schemas.microsoft.com/office/drawing/2014/main" id="{C5742EAF-8D41-47D4-8C86-2BBA9E23723A}"/>
              </a:ext>
            </a:extLst>
          </p:cNvPr>
          <p:cNvCxnSpPr>
            <a:cxnSpLocks/>
            <a:stCxn id="36" idx="2"/>
            <a:endCxn id="37" idx="0"/>
          </p:cNvCxnSpPr>
          <p:nvPr/>
        </p:nvCxnSpPr>
        <p:spPr>
          <a:xfrm flipH="1">
            <a:off x="9805583" y="2894898"/>
            <a:ext cx="1" cy="11198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35CB002F-97EB-48B5-AF00-73D10039079F}"/>
              </a:ext>
            </a:extLst>
          </p:cNvPr>
          <p:cNvCxnSpPr>
            <a:cxnSpLocks/>
            <a:stCxn id="37" idx="2"/>
            <a:endCxn id="18" idx="3"/>
          </p:cNvCxnSpPr>
          <p:nvPr/>
        </p:nvCxnSpPr>
        <p:spPr>
          <a:xfrm rot="5400000" flipH="1">
            <a:off x="5978270" y="526001"/>
            <a:ext cx="153417" cy="7501209"/>
          </a:xfrm>
          <a:prstGeom prst="bentConnector4">
            <a:avLst>
              <a:gd name="adj1" fmla="val -769864"/>
              <a:gd name="adj2" fmla="val 92040"/>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0" name="Connector: Elbow 39">
            <a:extLst>
              <a:ext uri="{FF2B5EF4-FFF2-40B4-BE49-F238E27FC236}">
                <a16:creationId xmlns:a16="http://schemas.microsoft.com/office/drawing/2014/main" id="{47D71D3F-0F15-43E3-A633-1D22A686F6B4}"/>
              </a:ext>
            </a:extLst>
          </p:cNvPr>
          <p:cNvCxnSpPr>
            <a:cxnSpLocks/>
            <a:stCxn id="37" idx="2"/>
            <a:endCxn id="19" idx="3"/>
          </p:cNvCxnSpPr>
          <p:nvPr/>
        </p:nvCxnSpPr>
        <p:spPr>
          <a:xfrm rot="5400000" flipH="1">
            <a:off x="7142867" y="1690598"/>
            <a:ext cx="158845" cy="5166587"/>
          </a:xfrm>
          <a:prstGeom prst="bentConnector4">
            <a:avLst>
              <a:gd name="adj1" fmla="val -743556"/>
              <a:gd name="adj2" fmla="val 90204"/>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1" name="Connector: Elbow 40">
            <a:extLst>
              <a:ext uri="{FF2B5EF4-FFF2-40B4-BE49-F238E27FC236}">
                <a16:creationId xmlns:a16="http://schemas.microsoft.com/office/drawing/2014/main" id="{D11AA7C2-1839-41EB-8B04-317F8982A518}"/>
              </a:ext>
            </a:extLst>
          </p:cNvPr>
          <p:cNvCxnSpPr>
            <a:cxnSpLocks/>
            <a:stCxn id="37" idx="2"/>
            <a:endCxn id="20" idx="3"/>
          </p:cNvCxnSpPr>
          <p:nvPr/>
        </p:nvCxnSpPr>
        <p:spPr>
          <a:xfrm rot="5400000" flipH="1">
            <a:off x="8255367" y="2803098"/>
            <a:ext cx="158195" cy="2942237"/>
          </a:xfrm>
          <a:prstGeom prst="bentConnector4">
            <a:avLst>
              <a:gd name="adj1" fmla="val -746610"/>
              <a:gd name="adj2" fmla="val 58766"/>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2" name="Connector: Curved 41">
            <a:extLst>
              <a:ext uri="{FF2B5EF4-FFF2-40B4-BE49-F238E27FC236}">
                <a16:creationId xmlns:a16="http://schemas.microsoft.com/office/drawing/2014/main" id="{A8CFBB6E-9237-4B30-9266-9D4730A55FCF}"/>
              </a:ext>
            </a:extLst>
          </p:cNvPr>
          <p:cNvCxnSpPr>
            <a:stCxn id="35" idx="0"/>
            <a:endCxn id="36" idx="0"/>
          </p:cNvCxnSpPr>
          <p:nvPr/>
        </p:nvCxnSpPr>
        <p:spPr>
          <a:xfrm rot="16200000" flipH="1">
            <a:off x="6903993" y="-921093"/>
            <a:ext cx="65632" cy="5737550"/>
          </a:xfrm>
          <a:prstGeom prst="curvedConnector3">
            <a:avLst>
              <a:gd name="adj1" fmla="val -1102968"/>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2EFE329-BBC1-4CF8-8722-9041D93F33EF}"/>
              </a:ext>
            </a:extLst>
          </p:cNvPr>
          <p:cNvSpPr txBox="1"/>
          <p:nvPr/>
        </p:nvSpPr>
        <p:spPr>
          <a:xfrm>
            <a:off x="5713949" y="815799"/>
            <a:ext cx="2298793" cy="369332"/>
          </a:xfrm>
          <a:prstGeom prst="rect">
            <a:avLst/>
          </a:prstGeom>
          <a:noFill/>
        </p:spPr>
        <p:txBody>
          <a:bodyPr wrap="square">
            <a:spAutoFit/>
          </a:bodyPr>
          <a:lstStyle/>
          <a:p>
            <a:pPr algn="ctr"/>
            <a:r>
              <a:rPr lang="en-US" sz="1800" b="1">
                <a:cs typeface="Times New Roman" panose="02020603050405020304" pitchFamily="18" charset="0"/>
              </a:rPr>
              <a:t>Pseudo Label</a:t>
            </a:r>
          </a:p>
        </p:txBody>
      </p:sp>
      <p:sp>
        <p:nvSpPr>
          <p:cNvPr id="46" name="TextBox 45">
            <a:extLst>
              <a:ext uri="{FF2B5EF4-FFF2-40B4-BE49-F238E27FC236}">
                <a16:creationId xmlns:a16="http://schemas.microsoft.com/office/drawing/2014/main" id="{BFDF90C5-AB90-48AC-B88B-2BF3DE45CD59}"/>
              </a:ext>
            </a:extLst>
          </p:cNvPr>
          <p:cNvSpPr txBox="1"/>
          <p:nvPr/>
        </p:nvSpPr>
        <p:spPr>
          <a:xfrm>
            <a:off x="7011887" y="2405130"/>
            <a:ext cx="1272434" cy="369332"/>
          </a:xfrm>
          <a:prstGeom prst="rect">
            <a:avLst/>
          </a:prstGeom>
          <a:noFill/>
        </p:spPr>
        <p:txBody>
          <a:bodyPr wrap="square">
            <a:spAutoFit/>
          </a:bodyPr>
          <a:lstStyle/>
          <a:p>
            <a:pPr algn="ctr"/>
            <a:r>
              <a:rPr lang="en-US" sz="1800" b="1">
                <a:cs typeface="Times New Roman" panose="02020603050405020304" pitchFamily="18" charset="0"/>
              </a:rPr>
              <a:t>Teacher</a:t>
            </a:r>
          </a:p>
        </p:txBody>
      </p:sp>
      <p:sp>
        <p:nvSpPr>
          <p:cNvPr id="47" name="TextBox 46">
            <a:extLst>
              <a:ext uri="{FF2B5EF4-FFF2-40B4-BE49-F238E27FC236}">
                <a16:creationId xmlns:a16="http://schemas.microsoft.com/office/drawing/2014/main" id="{852852ED-CBE5-4687-8C25-2F4B9FF892DB}"/>
              </a:ext>
            </a:extLst>
          </p:cNvPr>
          <p:cNvSpPr txBox="1"/>
          <p:nvPr/>
        </p:nvSpPr>
        <p:spPr>
          <a:xfrm>
            <a:off x="10120186" y="5013090"/>
            <a:ext cx="1272434" cy="369332"/>
          </a:xfrm>
          <a:prstGeom prst="rect">
            <a:avLst/>
          </a:prstGeom>
          <a:noFill/>
        </p:spPr>
        <p:txBody>
          <a:bodyPr wrap="square">
            <a:spAutoFit/>
          </a:bodyPr>
          <a:lstStyle/>
          <a:p>
            <a:pPr algn="ctr"/>
            <a:r>
              <a:rPr lang="en-US" sz="1800" b="1">
                <a:cs typeface="Times New Roman" panose="02020603050405020304" pitchFamily="18" charset="0"/>
              </a:rPr>
              <a:t>Student</a:t>
            </a:r>
          </a:p>
        </p:txBody>
      </p:sp>
      <p:sp>
        <p:nvSpPr>
          <p:cNvPr id="49" name="Title 5">
            <a:extLst>
              <a:ext uri="{FF2B5EF4-FFF2-40B4-BE49-F238E27FC236}">
                <a16:creationId xmlns:a16="http://schemas.microsoft.com/office/drawing/2014/main" id="{7C90E7D2-2E3F-43D3-9E8E-CDF487E2517D}"/>
              </a:ext>
            </a:extLst>
          </p:cNvPr>
          <p:cNvSpPr>
            <a:spLocks noGrp="1"/>
          </p:cNvSpPr>
          <p:nvPr>
            <p:ph type="title"/>
          </p:nvPr>
        </p:nvSpPr>
        <p:spPr>
          <a:xfrm>
            <a:off x="913795" y="609600"/>
            <a:ext cx="10353762" cy="970450"/>
          </a:xfrm>
        </p:spPr>
        <p:txBody>
          <a:bodyPr/>
          <a:lstStyle/>
          <a:p>
            <a:r>
              <a:rPr lang="en-US" sz="3600">
                <a:latin typeface="+mn-lt"/>
              </a:rPr>
              <a:t>Method: Overview</a:t>
            </a:r>
            <a:endParaRPr lang="en-US">
              <a:latin typeface="+mn-lt"/>
            </a:endParaRPr>
          </a:p>
        </p:txBody>
      </p:sp>
      <p:grpSp>
        <p:nvGrpSpPr>
          <p:cNvPr id="44" name="sadfsadf">
            <a:extLst>
              <a:ext uri="{FF2B5EF4-FFF2-40B4-BE49-F238E27FC236}">
                <a16:creationId xmlns:a16="http://schemas.microsoft.com/office/drawing/2014/main" id="{692A4194-FFD8-48DF-9341-41B4DD5EE159}"/>
              </a:ext>
            </a:extLst>
          </p:cNvPr>
          <p:cNvGrpSpPr/>
          <p:nvPr/>
        </p:nvGrpSpPr>
        <p:grpSpPr>
          <a:xfrm>
            <a:off x="3311646" y="2948847"/>
            <a:ext cx="1643066" cy="901242"/>
            <a:chOff x="6519421" y="4154430"/>
            <a:chExt cx="1643066" cy="901242"/>
          </a:xfrm>
        </p:grpSpPr>
        <p:pic>
          <p:nvPicPr>
            <p:cNvPr id="50" name="Picture 49" descr="A close up of a map&#10;&#10;Description automatically generated">
              <a:extLst>
                <a:ext uri="{FF2B5EF4-FFF2-40B4-BE49-F238E27FC236}">
                  <a16:creationId xmlns:a16="http://schemas.microsoft.com/office/drawing/2014/main" id="{D48B791C-9722-42E8-A99D-63B5EC7228A1}"/>
                </a:ext>
              </a:extLst>
            </p:cNvPr>
            <p:cNvPicPr>
              <a:picLocks noChangeAspect="1"/>
            </p:cNvPicPr>
            <p:nvPr/>
          </p:nvPicPr>
          <p:blipFill rotWithShape="1">
            <a:blip r:embed="rId7">
              <a:extLst>
                <a:ext uri="{28A0092B-C50C-407E-A947-70E740481C1C}">
                  <a14:useLocalDpi xmlns:a14="http://schemas.microsoft.com/office/drawing/2010/main" val="0"/>
                </a:ext>
              </a:extLst>
            </a:blip>
            <a:srcRect l="3770" t="22400" b="22112"/>
            <a:stretch/>
          </p:blipFill>
          <p:spPr>
            <a:xfrm>
              <a:off x="6519421" y="4154430"/>
              <a:ext cx="1643066" cy="901242"/>
            </a:xfrm>
            <a:prstGeom prst="rect">
              <a:avLst/>
            </a:prstGeom>
          </p:spPr>
        </p:pic>
        <p:sp>
          <p:nvSpPr>
            <p:cNvPr id="51" name="Cube 50">
              <a:extLst>
                <a:ext uri="{FF2B5EF4-FFF2-40B4-BE49-F238E27FC236}">
                  <a16:creationId xmlns:a16="http://schemas.microsoft.com/office/drawing/2014/main" id="{E0717610-5CC8-44EC-B0EC-596647094250}"/>
                </a:ext>
              </a:extLst>
            </p:cNvPr>
            <p:cNvSpPr/>
            <p:nvPr/>
          </p:nvSpPr>
          <p:spPr>
            <a:xfrm rot="590781">
              <a:off x="7204140" y="4643697"/>
              <a:ext cx="189471" cy="80009"/>
            </a:xfrm>
            <a:prstGeom prst="cub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32" name="Arc 31">
            <a:extLst>
              <a:ext uri="{FF2B5EF4-FFF2-40B4-BE49-F238E27FC236}">
                <a16:creationId xmlns:a16="http://schemas.microsoft.com/office/drawing/2014/main" id="{EA3781A7-4983-4B2A-9A2B-33FEC0658C87}"/>
              </a:ext>
            </a:extLst>
          </p:cNvPr>
          <p:cNvSpPr/>
          <p:nvPr/>
        </p:nvSpPr>
        <p:spPr>
          <a:xfrm>
            <a:off x="2011060" y="2843872"/>
            <a:ext cx="2057961" cy="1548653"/>
          </a:xfrm>
          <a:prstGeom prst="arc">
            <a:avLst>
              <a:gd name="adj1" fmla="val 11296590"/>
              <a:gd name="adj2" fmla="val 19900788"/>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a:extLst>
              <a:ext uri="{FF2B5EF4-FFF2-40B4-BE49-F238E27FC236}">
                <a16:creationId xmlns:a16="http://schemas.microsoft.com/office/drawing/2014/main" id="{83152EAE-B262-48A3-A6D8-04A1631FD650}"/>
              </a:ext>
            </a:extLst>
          </p:cNvPr>
          <p:cNvSpPr/>
          <p:nvPr/>
        </p:nvSpPr>
        <p:spPr>
          <a:xfrm>
            <a:off x="1656020" y="2622396"/>
            <a:ext cx="2298793" cy="1548653"/>
          </a:xfrm>
          <a:prstGeom prst="arc">
            <a:avLst>
              <a:gd name="adj1" fmla="val 11296590"/>
              <a:gd name="adj2" fmla="val 21203752"/>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a:extLst>
              <a:ext uri="{FF2B5EF4-FFF2-40B4-BE49-F238E27FC236}">
                <a16:creationId xmlns:a16="http://schemas.microsoft.com/office/drawing/2014/main" id="{47A7D91F-5C75-401A-A440-FBEAE203C087}"/>
              </a:ext>
            </a:extLst>
          </p:cNvPr>
          <p:cNvSpPr/>
          <p:nvPr/>
        </p:nvSpPr>
        <p:spPr>
          <a:xfrm>
            <a:off x="3920393" y="2632978"/>
            <a:ext cx="2739757" cy="1548653"/>
          </a:xfrm>
          <a:prstGeom prst="arc">
            <a:avLst>
              <a:gd name="adj1" fmla="val 11296590"/>
              <a:gd name="adj2" fmla="val 91232"/>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Arc 33">
            <a:extLst>
              <a:ext uri="{FF2B5EF4-FFF2-40B4-BE49-F238E27FC236}">
                <a16:creationId xmlns:a16="http://schemas.microsoft.com/office/drawing/2014/main" id="{1E666CE4-F824-43AE-9D42-4A1EF519D5EF}"/>
              </a:ext>
            </a:extLst>
          </p:cNvPr>
          <p:cNvSpPr/>
          <p:nvPr/>
        </p:nvSpPr>
        <p:spPr>
          <a:xfrm>
            <a:off x="3717198" y="2583004"/>
            <a:ext cx="2224768" cy="1673781"/>
          </a:xfrm>
          <a:prstGeom prst="arc">
            <a:avLst>
              <a:gd name="adj1" fmla="val 11619514"/>
              <a:gd name="adj2" fmla="val 21226538"/>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Arc 30">
            <a:extLst>
              <a:ext uri="{FF2B5EF4-FFF2-40B4-BE49-F238E27FC236}">
                <a16:creationId xmlns:a16="http://schemas.microsoft.com/office/drawing/2014/main" id="{997013ED-7141-43AA-8C80-8530D1320E40}"/>
              </a:ext>
            </a:extLst>
          </p:cNvPr>
          <p:cNvSpPr/>
          <p:nvPr/>
        </p:nvSpPr>
        <p:spPr>
          <a:xfrm>
            <a:off x="3721966" y="2486656"/>
            <a:ext cx="2625552" cy="1548653"/>
          </a:xfrm>
          <a:prstGeom prst="arc">
            <a:avLst>
              <a:gd name="adj1" fmla="val 11296590"/>
              <a:gd name="adj2" fmla="val 21203752"/>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E97D0732-0F92-47CE-ADF5-98E5196D9846}"/>
                  </a:ext>
                </a:extLst>
              </p:cNvPr>
              <p:cNvSpPr txBox="1"/>
              <p:nvPr/>
            </p:nvSpPr>
            <p:spPr>
              <a:xfrm>
                <a:off x="1569354" y="5632249"/>
                <a:ext cx="551689" cy="2716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r>
                        <a:rPr lang="en-US" altLang="zh-CN" i="1">
                          <a:latin typeface="Cambria Math" panose="02040503050406030204" pitchFamily="18" charset="0"/>
                        </a:rPr>
                        <m:t>−</m:t>
                      </m:r>
                      <m:r>
                        <a:rPr lang="en-US" altLang="zh-CN" b="0" i="1" smtClean="0">
                          <a:latin typeface="Cambria Math" panose="02040503050406030204" pitchFamily="18" charset="0"/>
                        </a:rPr>
                        <m:t>1</m:t>
                      </m:r>
                    </m:oMath>
                  </m:oMathPara>
                </a14:m>
                <a:endParaRPr lang="en-US"/>
              </a:p>
            </p:txBody>
          </p:sp>
        </mc:Choice>
        <mc:Fallback xmlns="">
          <p:sp>
            <p:nvSpPr>
              <p:cNvPr id="52" name="TextBox 51">
                <a:extLst>
                  <a:ext uri="{FF2B5EF4-FFF2-40B4-BE49-F238E27FC236}">
                    <a16:creationId xmlns:a16="http://schemas.microsoft.com/office/drawing/2014/main" id="{E97D0732-0F92-47CE-ADF5-98E5196D9846}"/>
                  </a:ext>
                </a:extLst>
              </p:cNvPr>
              <p:cNvSpPr txBox="1">
                <a:spLocks noRot="1" noChangeAspect="1" noMove="1" noResize="1" noEditPoints="1" noAdjustHandles="1" noChangeArrowheads="1" noChangeShapeType="1" noTextEdit="1"/>
              </p:cNvSpPr>
              <p:nvPr/>
            </p:nvSpPr>
            <p:spPr>
              <a:xfrm>
                <a:off x="1569354" y="5632249"/>
                <a:ext cx="551689" cy="271613"/>
              </a:xfrm>
              <a:prstGeom prst="rect">
                <a:avLst/>
              </a:prstGeom>
              <a:blipFill>
                <a:blip r:embed="rId8"/>
                <a:stretch>
                  <a:fillRect l="-6593" r="-7692" b="-11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25E46717-3F87-435C-B35B-7837DB5E31DE}"/>
                  </a:ext>
                </a:extLst>
              </p:cNvPr>
              <p:cNvSpPr txBox="1"/>
              <p:nvPr/>
            </p:nvSpPr>
            <p:spPr>
              <a:xfrm>
                <a:off x="4038922" y="5632249"/>
                <a:ext cx="157800" cy="2716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oMath>
                  </m:oMathPara>
                </a14:m>
                <a:endParaRPr lang="en-US"/>
              </a:p>
            </p:txBody>
          </p:sp>
        </mc:Choice>
        <mc:Fallback xmlns="">
          <p:sp>
            <p:nvSpPr>
              <p:cNvPr id="53" name="TextBox 52">
                <a:extLst>
                  <a:ext uri="{FF2B5EF4-FFF2-40B4-BE49-F238E27FC236}">
                    <a16:creationId xmlns:a16="http://schemas.microsoft.com/office/drawing/2014/main" id="{25E46717-3F87-435C-B35B-7837DB5E31DE}"/>
                  </a:ext>
                </a:extLst>
              </p:cNvPr>
              <p:cNvSpPr txBox="1">
                <a:spLocks noRot="1" noChangeAspect="1" noMove="1" noResize="1" noEditPoints="1" noAdjustHandles="1" noChangeArrowheads="1" noChangeShapeType="1" noTextEdit="1"/>
              </p:cNvSpPr>
              <p:nvPr/>
            </p:nvSpPr>
            <p:spPr>
              <a:xfrm>
                <a:off x="4038922" y="5632249"/>
                <a:ext cx="157800" cy="271613"/>
              </a:xfrm>
              <a:prstGeom prst="rect">
                <a:avLst/>
              </a:prstGeom>
              <a:blipFill>
                <a:blip r:embed="rId9"/>
                <a:stretch>
                  <a:fillRect l="-28000" r="-24000" b="-6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74B4C028-C3F6-4253-B2E1-DC23E0D71FB4}"/>
                  </a:ext>
                </a:extLst>
              </p:cNvPr>
              <p:cNvSpPr txBox="1"/>
              <p:nvPr/>
            </p:nvSpPr>
            <p:spPr>
              <a:xfrm>
                <a:off x="5882037" y="5629556"/>
                <a:ext cx="623427"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m:t>
                      </m:r>
                      <m:r>
                        <a:rPr lang="en-US" b="0" i="0" smtClean="0">
                          <a:latin typeface="Cambria Math" panose="02040503050406030204" pitchFamily="18" charset="0"/>
                        </a:rPr>
                        <m:t>1</m:t>
                      </m:r>
                    </m:oMath>
                  </m:oMathPara>
                </a14:m>
                <a:endParaRPr lang="en-US"/>
              </a:p>
            </p:txBody>
          </p:sp>
        </mc:Choice>
        <mc:Fallback xmlns="">
          <p:sp>
            <p:nvSpPr>
              <p:cNvPr id="54" name="TextBox 53">
                <a:extLst>
                  <a:ext uri="{FF2B5EF4-FFF2-40B4-BE49-F238E27FC236}">
                    <a16:creationId xmlns:a16="http://schemas.microsoft.com/office/drawing/2014/main" id="{74B4C028-C3F6-4253-B2E1-DC23E0D71FB4}"/>
                  </a:ext>
                </a:extLst>
              </p:cNvPr>
              <p:cNvSpPr txBox="1">
                <a:spLocks noRot="1" noChangeAspect="1" noMove="1" noResize="1" noEditPoints="1" noAdjustHandles="1" noChangeArrowheads="1" noChangeShapeType="1" noTextEdit="1"/>
              </p:cNvSpPr>
              <p:nvPr/>
            </p:nvSpPr>
            <p:spPr>
              <a:xfrm>
                <a:off x="5882037" y="5629556"/>
                <a:ext cx="623427" cy="276999"/>
              </a:xfrm>
              <a:prstGeom prst="rect">
                <a:avLst/>
              </a:prstGeom>
              <a:blipFill>
                <a:blip r:embed="rId10"/>
                <a:stretch>
                  <a:fillRect l="-980" r="-980" b="-6522"/>
                </a:stretch>
              </a:blipFill>
            </p:spPr>
            <p:txBody>
              <a:bodyPr/>
              <a:lstStyle/>
              <a:p>
                <a:r>
                  <a:rPr lang="en-US">
                    <a:noFill/>
                  </a:rPr>
                  <a:t> </a:t>
                </a:r>
              </a:p>
            </p:txBody>
          </p:sp>
        </mc:Fallback>
      </mc:AlternateContent>
      <p:grpSp>
        <p:nvGrpSpPr>
          <p:cNvPr id="55" name="!!t">
            <a:extLst>
              <a:ext uri="{FF2B5EF4-FFF2-40B4-BE49-F238E27FC236}">
                <a16:creationId xmlns:a16="http://schemas.microsoft.com/office/drawing/2014/main" id="{C83C72BE-3517-4669-96B8-C2072FF277BC}"/>
              </a:ext>
            </a:extLst>
          </p:cNvPr>
          <p:cNvGrpSpPr/>
          <p:nvPr/>
        </p:nvGrpSpPr>
        <p:grpSpPr>
          <a:xfrm>
            <a:off x="3311646" y="4519150"/>
            <a:ext cx="1643066" cy="901242"/>
            <a:chOff x="6519421" y="4154430"/>
            <a:chExt cx="1643066" cy="901242"/>
          </a:xfrm>
        </p:grpSpPr>
        <p:pic>
          <p:nvPicPr>
            <p:cNvPr id="56" name="Picture 55" descr="A close up of a map&#10;&#10;Description automatically generated">
              <a:extLst>
                <a:ext uri="{FF2B5EF4-FFF2-40B4-BE49-F238E27FC236}">
                  <a16:creationId xmlns:a16="http://schemas.microsoft.com/office/drawing/2014/main" id="{693E89AB-5182-49F4-804D-9AB4A7343C72}"/>
                </a:ext>
              </a:extLst>
            </p:cNvPr>
            <p:cNvPicPr>
              <a:picLocks noChangeAspect="1"/>
            </p:cNvPicPr>
            <p:nvPr/>
          </p:nvPicPr>
          <p:blipFill rotWithShape="1">
            <a:blip r:embed="rId7">
              <a:extLst>
                <a:ext uri="{28A0092B-C50C-407E-A947-70E740481C1C}">
                  <a14:useLocalDpi xmlns:a14="http://schemas.microsoft.com/office/drawing/2010/main" val="0"/>
                </a:ext>
              </a:extLst>
            </a:blip>
            <a:srcRect l="3770" t="22400" b="22112"/>
            <a:stretch/>
          </p:blipFill>
          <p:spPr>
            <a:xfrm>
              <a:off x="6519421" y="4154430"/>
              <a:ext cx="1643066" cy="901242"/>
            </a:xfrm>
            <a:prstGeom prst="rect">
              <a:avLst/>
            </a:prstGeom>
          </p:spPr>
        </p:pic>
        <p:sp>
          <p:nvSpPr>
            <p:cNvPr id="57" name="Cube 56">
              <a:extLst>
                <a:ext uri="{FF2B5EF4-FFF2-40B4-BE49-F238E27FC236}">
                  <a16:creationId xmlns:a16="http://schemas.microsoft.com/office/drawing/2014/main" id="{3B26AAF6-B92B-4E5B-B36D-5BC057E9D99C}"/>
                </a:ext>
              </a:extLst>
            </p:cNvPr>
            <p:cNvSpPr/>
            <p:nvPr/>
          </p:nvSpPr>
          <p:spPr>
            <a:xfrm rot="590781">
              <a:off x="7204140" y="4643697"/>
              <a:ext cx="189471" cy="80009"/>
            </a:xfrm>
            <a:prstGeom prst="cub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cxnSp>
        <p:nvCxnSpPr>
          <p:cNvPr id="16" name="Straight Arrow Connector 15">
            <a:extLst>
              <a:ext uri="{FF2B5EF4-FFF2-40B4-BE49-F238E27FC236}">
                <a16:creationId xmlns:a16="http://schemas.microsoft.com/office/drawing/2014/main" id="{C8160AAF-6CD0-44EB-80E5-E06342D4A1A6}"/>
              </a:ext>
            </a:extLst>
          </p:cNvPr>
          <p:cNvCxnSpPr>
            <a:cxnSpLocks/>
            <a:endCxn id="19" idx="2"/>
          </p:cNvCxnSpPr>
          <p:nvPr/>
        </p:nvCxnSpPr>
        <p:spPr>
          <a:xfrm flipV="1">
            <a:off x="4123170" y="4363745"/>
            <a:ext cx="0" cy="1751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857DD1A8-824C-47A6-BBE6-4CBC66078936}"/>
              </a:ext>
            </a:extLst>
          </p:cNvPr>
          <p:cNvSpPr txBox="1"/>
          <p:nvPr/>
        </p:nvSpPr>
        <p:spPr>
          <a:xfrm>
            <a:off x="6660150" y="5507807"/>
            <a:ext cx="3460036" cy="646331"/>
          </a:xfrm>
          <a:prstGeom prst="rect">
            <a:avLst/>
          </a:prstGeom>
          <a:noFill/>
        </p:spPr>
        <p:txBody>
          <a:bodyPr wrap="square">
            <a:spAutoFit/>
          </a:bodyPr>
          <a:lstStyle/>
          <a:p>
            <a:pPr algn="ctr"/>
            <a:r>
              <a:rPr lang="en-US" sz="1800" b="1">
                <a:cs typeface="Times New Roman" panose="02020603050405020304" pitchFamily="18" charset="0"/>
              </a:rPr>
              <a:t>Update the teacher detector</a:t>
            </a:r>
          </a:p>
          <a:p>
            <a:pPr algn="ctr"/>
            <a:r>
              <a:rPr lang="en-US" sz="1800" b="1">
                <a:cs typeface="Times New Roman" panose="02020603050405020304" pitchFamily="18" charset="0"/>
              </a:rPr>
              <a:t>(Exponential moving average)</a:t>
            </a:r>
          </a:p>
        </p:txBody>
      </p:sp>
      <p:pic>
        <p:nvPicPr>
          <p:cNvPr id="3" name="Audio 2">
            <a:hlinkClick r:id="" action="ppaction://media"/>
            <a:extLst>
              <a:ext uri="{FF2B5EF4-FFF2-40B4-BE49-F238E27FC236}">
                <a16:creationId xmlns:a16="http://schemas.microsoft.com/office/drawing/2014/main" id="{93253275-D0E0-4D94-8EF0-E88456EDAE7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38145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8972">
        <p159:morph option="byObject"/>
      </p:transition>
    </mc:Choice>
    <mc:Fallback xmlns="">
      <p:transition spd="slow" advTm="89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4730CCAF-27C5-4ECF-B85D-A66E661219DD}"/>
              </a:ext>
            </a:extLst>
          </p:cNvPr>
          <p:cNvSpPr>
            <a:spLocks noGrp="1"/>
          </p:cNvSpPr>
          <p:nvPr>
            <p:ph type="title"/>
          </p:nvPr>
        </p:nvSpPr>
        <p:spPr>
          <a:xfrm>
            <a:off x="913795" y="609600"/>
            <a:ext cx="10533138" cy="970450"/>
          </a:xfrm>
        </p:spPr>
        <p:txBody>
          <a:bodyPr/>
          <a:lstStyle/>
          <a:p>
            <a:r>
              <a:rPr lang="en-US" sz="3600">
                <a:latin typeface="+mn-lt"/>
              </a:rPr>
              <a:t>Teacher Network: Graph Augmentation</a:t>
            </a:r>
            <a:endParaRPr lang="en-US">
              <a:latin typeface="+mn-lt"/>
            </a:endParaRPr>
          </a:p>
        </p:txBody>
      </p:sp>
      <p:sp>
        <p:nvSpPr>
          <p:cNvPr id="68" name="TextBox 67">
            <a:extLst>
              <a:ext uri="{FF2B5EF4-FFF2-40B4-BE49-F238E27FC236}">
                <a16:creationId xmlns:a16="http://schemas.microsoft.com/office/drawing/2014/main" id="{46B3E823-D94B-4867-9E1E-6CB2DD4BC873}"/>
              </a:ext>
            </a:extLst>
          </p:cNvPr>
          <p:cNvSpPr txBox="1"/>
          <p:nvPr/>
        </p:nvSpPr>
        <p:spPr>
          <a:xfrm>
            <a:off x="822382" y="2038266"/>
            <a:ext cx="2708217" cy="461665"/>
          </a:xfrm>
          <a:prstGeom prst="rect">
            <a:avLst/>
          </a:prstGeom>
          <a:noFill/>
        </p:spPr>
        <p:txBody>
          <a:bodyPr wrap="square" rtlCol="0">
            <a:spAutoFit/>
          </a:bodyPr>
          <a:lstStyle/>
          <a:p>
            <a:r>
              <a:rPr lang="en-US" sz="2400"/>
              <a:t>· Copy-and-Paste</a:t>
            </a:r>
          </a:p>
        </p:txBody>
      </p:sp>
      <p:sp>
        <p:nvSpPr>
          <p:cNvPr id="69" name="TextBox 68">
            <a:extLst>
              <a:ext uri="{FF2B5EF4-FFF2-40B4-BE49-F238E27FC236}">
                <a16:creationId xmlns:a16="http://schemas.microsoft.com/office/drawing/2014/main" id="{CFBD4B5B-3D42-4F06-8C90-D24C114F6B40}"/>
              </a:ext>
            </a:extLst>
          </p:cNvPr>
          <p:cNvSpPr txBox="1"/>
          <p:nvPr/>
        </p:nvSpPr>
        <p:spPr>
          <a:xfrm>
            <a:off x="822381" y="3689266"/>
            <a:ext cx="2708217" cy="461665"/>
          </a:xfrm>
          <a:prstGeom prst="rect">
            <a:avLst/>
          </a:prstGeom>
          <a:noFill/>
        </p:spPr>
        <p:txBody>
          <a:bodyPr wrap="square" rtlCol="0">
            <a:spAutoFit/>
          </a:bodyPr>
          <a:lstStyle/>
          <a:p>
            <a:r>
              <a:rPr lang="en-US" sz="2400"/>
              <a:t>· Random Trim</a:t>
            </a:r>
          </a:p>
        </p:txBody>
      </p:sp>
      <p:sp>
        <p:nvSpPr>
          <p:cNvPr id="70" name="TextBox 69">
            <a:extLst>
              <a:ext uri="{FF2B5EF4-FFF2-40B4-BE49-F238E27FC236}">
                <a16:creationId xmlns:a16="http://schemas.microsoft.com/office/drawing/2014/main" id="{2400D6F0-8BB4-45AA-8AA8-517D64E5ECFE}"/>
              </a:ext>
            </a:extLst>
          </p:cNvPr>
          <p:cNvSpPr txBox="1"/>
          <p:nvPr/>
        </p:nvSpPr>
        <p:spPr>
          <a:xfrm>
            <a:off x="822380" y="5340266"/>
            <a:ext cx="2708217" cy="461665"/>
          </a:xfrm>
          <a:prstGeom prst="rect">
            <a:avLst/>
          </a:prstGeom>
          <a:noFill/>
        </p:spPr>
        <p:txBody>
          <a:bodyPr wrap="square" rtlCol="0">
            <a:spAutoFit/>
          </a:bodyPr>
          <a:lstStyle/>
          <a:p>
            <a:r>
              <a:rPr lang="en-US" sz="2400"/>
              <a:t>· Random Noise</a:t>
            </a:r>
          </a:p>
        </p:txBody>
      </p:sp>
      <p:sp>
        <p:nvSpPr>
          <p:cNvPr id="2" name="Cube 1">
            <a:extLst>
              <a:ext uri="{FF2B5EF4-FFF2-40B4-BE49-F238E27FC236}">
                <a16:creationId xmlns:a16="http://schemas.microsoft.com/office/drawing/2014/main" id="{524E4495-E468-42F1-8AA3-9036DF62D634}"/>
              </a:ext>
            </a:extLst>
          </p:cNvPr>
          <p:cNvSpPr/>
          <p:nvPr/>
        </p:nvSpPr>
        <p:spPr bwMode="auto">
          <a:xfrm>
            <a:off x="3530597" y="2038266"/>
            <a:ext cx="1054100" cy="461665"/>
          </a:xfrm>
          <a:prstGeom prst="cub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2" name="Cube 71">
            <a:extLst>
              <a:ext uri="{FF2B5EF4-FFF2-40B4-BE49-F238E27FC236}">
                <a16:creationId xmlns:a16="http://schemas.microsoft.com/office/drawing/2014/main" id="{9DC0F8BD-3E21-4D39-BA84-26D1173813C8}"/>
              </a:ext>
            </a:extLst>
          </p:cNvPr>
          <p:cNvSpPr/>
          <p:nvPr/>
        </p:nvSpPr>
        <p:spPr bwMode="auto">
          <a:xfrm>
            <a:off x="5126264" y="2038265"/>
            <a:ext cx="1054100" cy="461665"/>
          </a:xfrm>
          <a:prstGeom prst="cub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3" name="Cube 72">
            <a:extLst>
              <a:ext uri="{FF2B5EF4-FFF2-40B4-BE49-F238E27FC236}">
                <a16:creationId xmlns:a16="http://schemas.microsoft.com/office/drawing/2014/main" id="{E882A0CA-7BD1-48B7-95FC-75EC85E02103}"/>
              </a:ext>
            </a:extLst>
          </p:cNvPr>
          <p:cNvSpPr/>
          <p:nvPr/>
        </p:nvSpPr>
        <p:spPr bwMode="auto">
          <a:xfrm>
            <a:off x="6721931" y="2038264"/>
            <a:ext cx="1054100" cy="461665"/>
          </a:xfrm>
          <a:prstGeom prst="cub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85" name="Cube 84">
            <a:extLst>
              <a:ext uri="{FF2B5EF4-FFF2-40B4-BE49-F238E27FC236}">
                <a16:creationId xmlns:a16="http://schemas.microsoft.com/office/drawing/2014/main" id="{1D5CD70E-0302-43AF-85EF-0BCEE6530317}"/>
              </a:ext>
            </a:extLst>
          </p:cNvPr>
          <p:cNvSpPr/>
          <p:nvPr/>
        </p:nvSpPr>
        <p:spPr bwMode="auto">
          <a:xfrm>
            <a:off x="8317598" y="2038263"/>
            <a:ext cx="1054100" cy="461665"/>
          </a:xfrm>
          <a:prstGeom prst="cub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E28CE59F-581B-4F1E-BB80-5A702C2F0177}"/>
              </a:ext>
            </a:extLst>
          </p:cNvPr>
          <p:cNvGrpSpPr/>
          <p:nvPr/>
        </p:nvGrpSpPr>
        <p:grpSpPr>
          <a:xfrm>
            <a:off x="3733797" y="2331143"/>
            <a:ext cx="5841101" cy="461668"/>
            <a:chOff x="3733797" y="2331143"/>
            <a:chExt cx="5841101" cy="461668"/>
          </a:xfrm>
        </p:grpSpPr>
        <p:sp>
          <p:nvSpPr>
            <p:cNvPr id="86" name="Cube 85">
              <a:extLst>
                <a:ext uri="{FF2B5EF4-FFF2-40B4-BE49-F238E27FC236}">
                  <a16:creationId xmlns:a16="http://schemas.microsoft.com/office/drawing/2014/main" id="{C8185C41-11E6-4A64-8956-8FEBE47129B5}"/>
                </a:ext>
              </a:extLst>
            </p:cNvPr>
            <p:cNvSpPr/>
            <p:nvPr/>
          </p:nvSpPr>
          <p:spPr bwMode="auto">
            <a:xfrm>
              <a:off x="3733797" y="2331146"/>
              <a:ext cx="1054100" cy="461665"/>
            </a:xfrm>
            <a:prstGeom prst="cube">
              <a:avLst/>
            </a:prstGeom>
            <a:solidFill>
              <a:srgbClr val="FF934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87" name="Cube 86">
              <a:extLst>
                <a:ext uri="{FF2B5EF4-FFF2-40B4-BE49-F238E27FC236}">
                  <a16:creationId xmlns:a16="http://schemas.microsoft.com/office/drawing/2014/main" id="{9626DD5A-C639-4912-AB77-BF579B204224}"/>
                </a:ext>
              </a:extLst>
            </p:cNvPr>
            <p:cNvSpPr/>
            <p:nvPr/>
          </p:nvSpPr>
          <p:spPr bwMode="auto">
            <a:xfrm>
              <a:off x="5329464" y="2331145"/>
              <a:ext cx="1054100" cy="461665"/>
            </a:xfrm>
            <a:prstGeom prst="cube">
              <a:avLst/>
            </a:prstGeom>
            <a:solidFill>
              <a:srgbClr val="FF934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88" name="Cube 87">
              <a:extLst>
                <a:ext uri="{FF2B5EF4-FFF2-40B4-BE49-F238E27FC236}">
                  <a16:creationId xmlns:a16="http://schemas.microsoft.com/office/drawing/2014/main" id="{379F4B0D-8BB3-4EFE-9983-FA34E9DEE80F}"/>
                </a:ext>
              </a:extLst>
            </p:cNvPr>
            <p:cNvSpPr/>
            <p:nvPr/>
          </p:nvSpPr>
          <p:spPr bwMode="auto">
            <a:xfrm>
              <a:off x="6925131" y="2331144"/>
              <a:ext cx="1054100" cy="461665"/>
            </a:xfrm>
            <a:prstGeom prst="cube">
              <a:avLst/>
            </a:prstGeom>
            <a:solidFill>
              <a:srgbClr val="FF934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89" name="Cube 88">
              <a:extLst>
                <a:ext uri="{FF2B5EF4-FFF2-40B4-BE49-F238E27FC236}">
                  <a16:creationId xmlns:a16="http://schemas.microsoft.com/office/drawing/2014/main" id="{43D44796-CBA0-4092-8EF2-65B3670993E7}"/>
                </a:ext>
              </a:extLst>
            </p:cNvPr>
            <p:cNvSpPr/>
            <p:nvPr/>
          </p:nvSpPr>
          <p:spPr bwMode="auto">
            <a:xfrm>
              <a:off x="8520798" y="2331143"/>
              <a:ext cx="1054100" cy="461665"/>
            </a:xfrm>
            <a:prstGeom prst="cube">
              <a:avLst/>
            </a:prstGeom>
            <a:solidFill>
              <a:srgbClr val="FF934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95" name="Cube 94">
            <a:extLst>
              <a:ext uri="{FF2B5EF4-FFF2-40B4-BE49-F238E27FC236}">
                <a16:creationId xmlns:a16="http://schemas.microsoft.com/office/drawing/2014/main" id="{1F31ED51-0BC7-404D-877A-8010C21E2571}"/>
              </a:ext>
            </a:extLst>
          </p:cNvPr>
          <p:cNvSpPr/>
          <p:nvPr/>
        </p:nvSpPr>
        <p:spPr bwMode="auto">
          <a:xfrm>
            <a:off x="5126264" y="3689261"/>
            <a:ext cx="1054100" cy="461665"/>
          </a:xfrm>
          <a:prstGeom prst="cub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6" name="Cube 95">
            <a:extLst>
              <a:ext uri="{FF2B5EF4-FFF2-40B4-BE49-F238E27FC236}">
                <a16:creationId xmlns:a16="http://schemas.microsoft.com/office/drawing/2014/main" id="{4A74E1C4-F492-4998-84C5-50FB612A9AC3}"/>
              </a:ext>
            </a:extLst>
          </p:cNvPr>
          <p:cNvSpPr/>
          <p:nvPr/>
        </p:nvSpPr>
        <p:spPr bwMode="auto">
          <a:xfrm>
            <a:off x="6721931" y="3689260"/>
            <a:ext cx="1054100" cy="461665"/>
          </a:xfrm>
          <a:prstGeom prst="cub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4" name="Group 3">
            <a:extLst>
              <a:ext uri="{FF2B5EF4-FFF2-40B4-BE49-F238E27FC236}">
                <a16:creationId xmlns:a16="http://schemas.microsoft.com/office/drawing/2014/main" id="{16F2D0D2-1DB2-4D73-B06F-725A1FB37DD8}"/>
              </a:ext>
            </a:extLst>
          </p:cNvPr>
          <p:cNvGrpSpPr/>
          <p:nvPr/>
        </p:nvGrpSpPr>
        <p:grpSpPr>
          <a:xfrm>
            <a:off x="3530597" y="3689259"/>
            <a:ext cx="5841101" cy="461668"/>
            <a:chOff x="3530597" y="3689259"/>
            <a:chExt cx="5841101" cy="461668"/>
          </a:xfrm>
        </p:grpSpPr>
        <p:sp>
          <p:nvSpPr>
            <p:cNvPr id="94" name="Cube 93">
              <a:extLst>
                <a:ext uri="{FF2B5EF4-FFF2-40B4-BE49-F238E27FC236}">
                  <a16:creationId xmlns:a16="http://schemas.microsoft.com/office/drawing/2014/main" id="{CF186479-8247-4431-89CB-53B14BB66AA8}"/>
                </a:ext>
              </a:extLst>
            </p:cNvPr>
            <p:cNvSpPr/>
            <p:nvPr/>
          </p:nvSpPr>
          <p:spPr bwMode="auto">
            <a:xfrm>
              <a:off x="3530597" y="3689262"/>
              <a:ext cx="1054100" cy="461665"/>
            </a:xfrm>
            <a:prstGeom prst="cub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8" name="Cube 117">
              <a:extLst>
                <a:ext uri="{FF2B5EF4-FFF2-40B4-BE49-F238E27FC236}">
                  <a16:creationId xmlns:a16="http://schemas.microsoft.com/office/drawing/2014/main" id="{AA90F0C4-7D60-43E2-AEDF-119B34C85139}"/>
                </a:ext>
              </a:extLst>
            </p:cNvPr>
            <p:cNvSpPr/>
            <p:nvPr/>
          </p:nvSpPr>
          <p:spPr bwMode="auto">
            <a:xfrm>
              <a:off x="8317598" y="3689259"/>
              <a:ext cx="1054100" cy="461665"/>
            </a:xfrm>
            <a:prstGeom prst="cub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119" name="Cube 118">
            <a:extLst>
              <a:ext uri="{FF2B5EF4-FFF2-40B4-BE49-F238E27FC236}">
                <a16:creationId xmlns:a16="http://schemas.microsoft.com/office/drawing/2014/main" id="{5965820B-FFA7-4CE9-8149-C56BBB7B565F}"/>
              </a:ext>
            </a:extLst>
          </p:cNvPr>
          <p:cNvSpPr/>
          <p:nvPr/>
        </p:nvSpPr>
        <p:spPr bwMode="auto">
          <a:xfrm>
            <a:off x="3530597" y="5402311"/>
            <a:ext cx="1054100" cy="461665"/>
          </a:xfrm>
          <a:prstGeom prst="cub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0" name="Cube 119">
            <a:extLst>
              <a:ext uri="{FF2B5EF4-FFF2-40B4-BE49-F238E27FC236}">
                <a16:creationId xmlns:a16="http://schemas.microsoft.com/office/drawing/2014/main" id="{D8A30D62-749F-42C8-8BF4-2ABAE52F665C}"/>
              </a:ext>
            </a:extLst>
          </p:cNvPr>
          <p:cNvSpPr/>
          <p:nvPr/>
        </p:nvSpPr>
        <p:spPr bwMode="auto">
          <a:xfrm>
            <a:off x="5126264" y="5402310"/>
            <a:ext cx="1054100" cy="461665"/>
          </a:xfrm>
          <a:prstGeom prst="cub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1" name="Cube 120">
            <a:extLst>
              <a:ext uri="{FF2B5EF4-FFF2-40B4-BE49-F238E27FC236}">
                <a16:creationId xmlns:a16="http://schemas.microsoft.com/office/drawing/2014/main" id="{3C5A0213-E79A-46E5-81B1-8D9BD7545AB0}"/>
              </a:ext>
            </a:extLst>
          </p:cNvPr>
          <p:cNvSpPr/>
          <p:nvPr/>
        </p:nvSpPr>
        <p:spPr bwMode="auto">
          <a:xfrm>
            <a:off x="6721931" y="5402309"/>
            <a:ext cx="1054100" cy="461665"/>
          </a:xfrm>
          <a:prstGeom prst="cub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2" name="Cube 121">
            <a:extLst>
              <a:ext uri="{FF2B5EF4-FFF2-40B4-BE49-F238E27FC236}">
                <a16:creationId xmlns:a16="http://schemas.microsoft.com/office/drawing/2014/main" id="{45875B18-424C-4E2A-9B6D-3902ECDF49EE}"/>
              </a:ext>
            </a:extLst>
          </p:cNvPr>
          <p:cNvSpPr/>
          <p:nvPr/>
        </p:nvSpPr>
        <p:spPr bwMode="auto">
          <a:xfrm>
            <a:off x="8317598" y="5402308"/>
            <a:ext cx="1054100" cy="461665"/>
          </a:xfrm>
          <a:prstGeom prst="cub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 name="Audio 5">
            <a:hlinkClick r:id="" action="ppaction://media"/>
            <a:extLst>
              <a:ext uri="{FF2B5EF4-FFF2-40B4-BE49-F238E27FC236}">
                <a16:creationId xmlns:a16="http://schemas.microsoft.com/office/drawing/2014/main" id="{DA8BB943-EBF7-42CF-9A23-F27F4B31714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305440750"/>
      </p:ext>
    </p:extLst>
  </p:cSld>
  <p:clrMapOvr>
    <a:masterClrMapping/>
  </p:clrMapOvr>
  <p:transition advTm="5381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1.875E-6 3.7037E-6 L -0.02656 0.06736 " pathEditMode="relative" rAng="0" ptsTypes="AA">
                                      <p:cBhvr>
                                        <p:cTn id="18" dur="2000" fill="hold"/>
                                        <p:tgtEl>
                                          <p:spTgt spid="120"/>
                                        </p:tgtEl>
                                        <p:attrNameLst>
                                          <p:attrName>ppt_x</p:attrName>
                                          <p:attrName>ppt_y</p:attrName>
                                        </p:attrNameLst>
                                      </p:cBhvr>
                                      <p:rCtr x="-1328" y="3356"/>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1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4730CCAF-27C5-4ECF-B85D-A66E661219DD}"/>
              </a:ext>
            </a:extLst>
          </p:cNvPr>
          <p:cNvSpPr>
            <a:spLocks noGrp="1"/>
          </p:cNvSpPr>
          <p:nvPr>
            <p:ph type="title"/>
          </p:nvPr>
        </p:nvSpPr>
        <p:spPr>
          <a:xfrm>
            <a:off x="913795" y="609600"/>
            <a:ext cx="10533138" cy="634700"/>
          </a:xfrm>
        </p:spPr>
        <p:txBody>
          <a:bodyPr/>
          <a:lstStyle/>
          <a:p>
            <a:r>
              <a:rPr lang="en-US"/>
              <a:t>Calibrate teacher’s prediction –  isotonic regression [1]</a:t>
            </a:r>
            <a:endParaRPr lang="en-US">
              <a:latin typeface="+mn-lt"/>
            </a:endParaRPr>
          </a:p>
        </p:txBody>
      </p:sp>
      <p:grpSp>
        <p:nvGrpSpPr>
          <p:cNvPr id="33" name="Group 32">
            <a:extLst>
              <a:ext uri="{FF2B5EF4-FFF2-40B4-BE49-F238E27FC236}">
                <a16:creationId xmlns:a16="http://schemas.microsoft.com/office/drawing/2014/main" id="{2DDDEE1A-B7D6-449A-B14D-830BDD61EBD7}"/>
              </a:ext>
            </a:extLst>
          </p:cNvPr>
          <p:cNvGrpSpPr/>
          <p:nvPr/>
        </p:nvGrpSpPr>
        <p:grpSpPr>
          <a:xfrm>
            <a:off x="1818147" y="2005333"/>
            <a:ext cx="3751570" cy="3402088"/>
            <a:chOff x="822382" y="1813855"/>
            <a:chExt cx="3751570" cy="3402088"/>
          </a:xfrm>
        </p:grpSpPr>
        <p:sp>
          <p:nvSpPr>
            <p:cNvPr id="11" name="Rectangle 10">
              <a:extLst>
                <a:ext uri="{FF2B5EF4-FFF2-40B4-BE49-F238E27FC236}">
                  <a16:creationId xmlns:a16="http://schemas.microsoft.com/office/drawing/2014/main" id="{31084B4D-E6E3-4776-9C42-0A1D838997D4}"/>
                </a:ext>
              </a:extLst>
            </p:cNvPr>
            <p:cNvSpPr/>
            <p:nvPr/>
          </p:nvSpPr>
          <p:spPr bwMode="auto">
            <a:xfrm>
              <a:off x="2300652" y="2962073"/>
              <a:ext cx="469900" cy="147618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5" name="Rectangle 34">
              <a:extLst>
                <a:ext uri="{FF2B5EF4-FFF2-40B4-BE49-F238E27FC236}">
                  <a16:creationId xmlns:a16="http://schemas.microsoft.com/office/drawing/2014/main" id="{AFF80683-3390-41B8-8BAC-9E4DCDB3C86D}"/>
                </a:ext>
              </a:extLst>
            </p:cNvPr>
            <p:cNvSpPr/>
            <p:nvPr/>
          </p:nvSpPr>
          <p:spPr bwMode="auto">
            <a:xfrm>
              <a:off x="2922952" y="2504873"/>
              <a:ext cx="469900" cy="193338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6" name="Rectangle 35">
              <a:extLst>
                <a:ext uri="{FF2B5EF4-FFF2-40B4-BE49-F238E27FC236}">
                  <a16:creationId xmlns:a16="http://schemas.microsoft.com/office/drawing/2014/main" id="{BC111750-3F2C-4C43-9ADA-F3A784FF22B0}"/>
                </a:ext>
              </a:extLst>
            </p:cNvPr>
            <p:cNvSpPr/>
            <p:nvPr/>
          </p:nvSpPr>
          <p:spPr bwMode="auto">
            <a:xfrm>
              <a:off x="3545252" y="2822373"/>
              <a:ext cx="469900" cy="161588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7" name="Rectangle 36">
              <a:extLst>
                <a:ext uri="{FF2B5EF4-FFF2-40B4-BE49-F238E27FC236}">
                  <a16:creationId xmlns:a16="http://schemas.microsoft.com/office/drawing/2014/main" id="{413E59AD-C754-4C1A-AD8C-242A350F5E38}"/>
                </a:ext>
              </a:extLst>
            </p:cNvPr>
            <p:cNvSpPr/>
            <p:nvPr/>
          </p:nvSpPr>
          <p:spPr bwMode="auto">
            <a:xfrm>
              <a:off x="1678352" y="3266873"/>
              <a:ext cx="469900" cy="117138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13" name="Straight Arrow Connector 12">
              <a:extLst>
                <a:ext uri="{FF2B5EF4-FFF2-40B4-BE49-F238E27FC236}">
                  <a16:creationId xmlns:a16="http://schemas.microsoft.com/office/drawing/2014/main" id="{47D1AC05-0AD0-467B-BCF4-2CF14325EB8F}"/>
                </a:ext>
              </a:extLst>
            </p:cNvPr>
            <p:cNvCxnSpPr>
              <a:cxnSpLocks/>
            </p:cNvCxnSpPr>
            <p:nvPr/>
          </p:nvCxnSpPr>
          <p:spPr>
            <a:xfrm>
              <a:off x="1398347" y="4638473"/>
              <a:ext cx="3175605" cy="0"/>
            </a:xfrm>
            <a:prstGeom prst="straightConnector1">
              <a:avLst/>
            </a:prstGeom>
            <a:ln w="57150">
              <a:solidFill>
                <a:schemeClr val="tx1">
                  <a:lumMod val="95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1401DCB-FF08-4797-BD91-6C77C2ACC31C}"/>
                </a:ext>
              </a:extLst>
            </p:cNvPr>
            <p:cNvCxnSpPr>
              <a:cxnSpLocks/>
            </p:cNvCxnSpPr>
            <p:nvPr/>
          </p:nvCxnSpPr>
          <p:spPr>
            <a:xfrm flipV="1">
              <a:off x="1398347" y="2123873"/>
              <a:ext cx="0" cy="2514600"/>
            </a:xfrm>
            <a:prstGeom prst="straightConnector1">
              <a:avLst/>
            </a:prstGeom>
            <a:ln w="57150">
              <a:solidFill>
                <a:schemeClr val="tx1">
                  <a:lumMod val="95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12EFEAF-3932-4702-82FD-1833B607EB69}"/>
                </a:ext>
              </a:extLst>
            </p:cNvPr>
            <p:cNvCxnSpPr/>
            <p:nvPr/>
          </p:nvCxnSpPr>
          <p:spPr>
            <a:xfrm flipV="1">
              <a:off x="1398347" y="2314373"/>
              <a:ext cx="2502505" cy="2324100"/>
            </a:xfrm>
            <a:prstGeom prst="line">
              <a:avLst/>
            </a:prstGeom>
            <a:ln w="57150">
              <a:solidFill>
                <a:schemeClr val="tx1">
                  <a:lumMod val="9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5DEF8133-3594-4409-8EA2-4A513F4BDDD5}"/>
                </a:ext>
              </a:extLst>
            </p:cNvPr>
            <p:cNvSpPr txBox="1"/>
            <p:nvPr/>
          </p:nvSpPr>
          <p:spPr>
            <a:xfrm>
              <a:off x="1678352" y="4754278"/>
              <a:ext cx="2406650" cy="461665"/>
            </a:xfrm>
            <a:prstGeom prst="rect">
              <a:avLst/>
            </a:prstGeom>
            <a:noFill/>
          </p:spPr>
          <p:txBody>
            <a:bodyPr wrap="square" rtlCol="0">
              <a:spAutoFit/>
            </a:bodyPr>
            <a:lstStyle/>
            <a:p>
              <a:r>
                <a:rPr lang="en-US" sz="2400"/>
                <a:t>Prediction Score</a:t>
              </a:r>
            </a:p>
          </p:txBody>
        </p:sp>
        <p:sp>
          <p:nvSpPr>
            <p:cNvPr id="60" name="TextBox 59">
              <a:extLst>
                <a:ext uri="{FF2B5EF4-FFF2-40B4-BE49-F238E27FC236}">
                  <a16:creationId xmlns:a16="http://schemas.microsoft.com/office/drawing/2014/main" id="{D2E874FF-3C88-425D-86F5-2EE87FE1AEBF}"/>
                </a:ext>
              </a:extLst>
            </p:cNvPr>
            <p:cNvSpPr txBox="1"/>
            <p:nvPr/>
          </p:nvSpPr>
          <p:spPr>
            <a:xfrm rot="16200000">
              <a:off x="-318385" y="2954622"/>
              <a:ext cx="2743200" cy="461665"/>
            </a:xfrm>
            <a:prstGeom prst="rect">
              <a:avLst/>
            </a:prstGeom>
            <a:noFill/>
          </p:spPr>
          <p:txBody>
            <a:bodyPr wrap="square" rtlCol="0">
              <a:spAutoFit/>
            </a:bodyPr>
            <a:lstStyle/>
            <a:p>
              <a:r>
                <a:rPr lang="en-US" sz="2400"/>
                <a:t>% True Positive</a:t>
              </a:r>
            </a:p>
          </p:txBody>
        </p:sp>
      </p:grpSp>
      <p:grpSp>
        <p:nvGrpSpPr>
          <p:cNvPr id="30" name="Group 29">
            <a:extLst>
              <a:ext uri="{FF2B5EF4-FFF2-40B4-BE49-F238E27FC236}">
                <a16:creationId xmlns:a16="http://schemas.microsoft.com/office/drawing/2014/main" id="{D4766409-7983-4977-9F30-96565D8C11CF}"/>
              </a:ext>
            </a:extLst>
          </p:cNvPr>
          <p:cNvGrpSpPr/>
          <p:nvPr/>
        </p:nvGrpSpPr>
        <p:grpSpPr>
          <a:xfrm>
            <a:off x="6667665" y="2008306"/>
            <a:ext cx="3668952" cy="3399115"/>
            <a:chOff x="5671900" y="1816828"/>
            <a:chExt cx="3668952" cy="3399115"/>
          </a:xfrm>
        </p:grpSpPr>
        <p:sp>
          <p:nvSpPr>
            <p:cNvPr id="61" name="Rectangle 60">
              <a:extLst>
                <a:ext uri="{FF2B5EF4-FFF2-40B4-BE49-F238E27FC236}">
                  <a16:creationId xmlns:a16="http://schemas.microsoft.com/office/drawing/2014/main" id="{8A073E2A-D4FC-4BA1-8604-D2DF5C3FE10E}"/>
                </a:ext>
              </a:extLst>
            </p:cNvPr>
            <p:cNvSpPr/>
            <p:nvPr/>
          </p:nvSpPr>
          <p:spPr bwMode="auto">
            <a:xfrm>
              <a:off x="7067552" y="3266873"/>
              <a:ext cx="469900" cy="1171386"/>
            </a:xfrm>
            <a:prstGeom prst="rect">
              <a:avLst/>
            </a:prstGeom>
            <a:solidFill>
              <a:srgbClr val="FF934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2" name="Rectangle 61">
              <a:extLst>
                <a:ext uri="{FF2B5EF4-FFF2-40B4-BE49-F238E27FC236}">
                  <a16:creationId xmlns:a16="http://schemas.microsoft.com/office/drawing/2014/main" id="{081A0BA5-9A43-4B72-89BB-CAF034EC05E2}"/>
                </a:ext>
              </a:extLst>
            </p:cNvPr>
            <p:cNvSpPr/>
            <p:nvPr/>
          </p:nvSpPr>
          <p:spPr bwMode="auto">
            <a:xfrm>
              <a:off x="7689852" y="2822372"/>
              <a:ext cx="469900" cy="1615886"/>
            </a:xfrm>
            <a:prstGeom prst="rect">
              <a:avLst/>
            </a:prstGeom>
            <a:solidFill>
              <a:srgbClr val="FF934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3" name="Rectangle 62">
              <a:extLst>
                <a:ext uri="{FF2B5EF4-FFF2-40B4-BE49-F238E27FC236}">
                  <a16:creationId xmlns:a16="http://schemas.microsoft.com/office/drawing/2014/main" id="{1E8DC984-EEC0-44AD-AA2B-CE3421AA5475}"/>
                </a:ext>
              </a:extLst>
            </p:cNvPr>
            <p:cNvSpPr/>
            <p:nvPr/>
          </p:nvSpPr>
          <p:spPr bwMode="auto">
            <a:xfrm>
              <a:off x="8312152" y="2314372"/>
              <a:ext cx="469900" cy="2123887"/>
            </a:xfrm>
            <a:prstGeom prst="rect">
              <a:avLst/>
            </a:prstGeom>
            <a:solidFill>
              <a:srgbClr val="FF934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4" name="Rectangle 63">
              <a:extLst>
                <a:ext uri="{FF2B5EF4-FFF2-40B4-BE49-F238E27FC236}">
                  <a16:creationId xmlns:a16="http://schemas.microsoft.com/office/drawing/2014/main" id="{6D7E84BE-F001-45FF-90E1-47725CBD9501}"/>
                </a:ext>
              </a:extLst>
            </p:cNvPr>
            <p:cNvSpPr/>
            <p:nvPr/>
          </p:nvSpPr>
          <p:spPr bwMode="auto">
            <a:xfrm>
              <a:off x="6445252" y="3904149"/>
              <a:ext cx="469900" cy="534109"/>
            </a:xfrm>
            <a:prstGeom prst="rect">
              <a:avLst/>
            </a:prstGeom>
            <a:solidFill>
              <a:srgbClr val="FF934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65" name="Straight Arrow Connector 64">
              <a:extLst>
                <a:ext uri="{FF2B5EF4-FFF2-40B4-BE49-F238E27FC236}">
                  <a16:creationId xmlns:a16="http://schemas.microsoft.com/office/drawing/2014/main" id="{8E3B3A7E-CC34-424D-AF5A-07C841725DCB}"/>
                </a:ext>
              </a:extLst>
            </p:cNvPr>
            <p:cNvCxnSpPr>
              <a:cxnSpLocks/>
            </p:cNvCxnSpPr>
            <p:nvPr/>
          </p:nvCxnSpPr>
          <p:spPr>
            <a:xfrm>
              <a:off x="6165247" y="4638473"/>
              <a:ext cx="3175605" cy="0"/>
            </a:xfrm>
            <a:prstGeom prst="straightConnector1">
              <a:avLst/>
            </a:prstGeom>
            <a:ln w="57150">
              <a:solidFill>
                <a:schemeClr val="tx1">
                  <a:lumMod val="95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D055E715-38E5-47DD-976C-1C7A929D894D}"/>
                </a:ext>
              </a:extLst>
            </p:cNvPr>
            <p:cNvCxnSpPr>
              <a:cxnSpLocks/>
            </p:cNvCxnSpPr>
            <p:nvPr/>
          </p:nvCxnSpPr>
          <p:spPr>
            <a:xfrm flipV="1">
              <a:off x="6165247" y="2123873"/>
              <a:ext cx="0" cy="2514600"/>
            </a:xfrm>
            <a:prstGeom prst="straightConnector1">
              <a:avLst/>
            </a:prstGeom>
            <a:ln w="57150">
              <a:solidFill>
                <a:schemeClr val="tx1">
                  <a:lumMod val="95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8D5F084-94BF-445A-B792-F19CAB750EFC}"/>
                </a:ext>
              </a:extLst>
            </p:cNvPr>
            <p:cNvCxnSpPr/>
            <p:nvPr/>
          </p:nvCxnSpPr>
          <p:spPr>
            <a:xfrm flipV="1">
              <a:off x="6165247" y="2314373"/>
              <a:ext cx="2502505" cy="2324100"/>
            </a:xfrm>
            <a:prstGeom prst="line">
              <a:avLst/>
            </a:prstGeom>
            <a:ln w="57150">
              <a:solidFill>
                <a:schemeClr val="tx1">
                  <a:lumMod val="9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DCE2F8BA-CD3D-421F-A271-C4195400C8B9}"/>
                </a:ext>
              </a:extLst>
            </p:cNvPr>
            <p:cNvSpPr txBox="1"/>
            <p:nvPr/>
          </p:nvSpPr>
          <p:spPr>
            <a:xfrm>
              <a:off x="6445252" y="4754278"/>
              <a:ext cx="2406650" cy="461665"/>
            </a:xfrm>
            <a:prstGeom prst="rect">
              <a:avLst/>
            </a:prstGeom>
            <a:noFill/>
          </p:spPr>
          <p:txBody>
            <a:bodyPr wrap="square" rtlCol="0">
              <a:spAutoFit/>
            </a:bodyPr>
            <a:lstStyle/>
            <a:p>
              <a:r>
                <a:rPr lang="en-US" sz="2400"/>
                <a:t>Prediction Score</a:t>
              </a:r>
            </a:p>
          </p:txBody>
        </p:sp>
        <p:sp>
          <p:nvSpPr>
            <p:cNvPr id="74" name="TextBox 73">
              <a:extLst>
                <a:ext uri="{FF2B5EF4-FFF2-40B4-BE49-F238E27FC236}">
                  <a16:creationId xmlns:a16="http://schemas.microsoft.com/office/drawing/2014/main" id="{A3112DCB-794E-4E9B-B18A-05A8B5696A6C}"/>
                </a:ext>
              </a:extLst>
            </p:cNvPr>
            <p:cNvSpPr txBox="1"/>
            <p:nvPr/>
          </p:nvSpPr>
          <p:spPr>
            <a:xfrm rot="16200000">
              <a:off x="4531133" y="2957595"/>
              <a:ext cx="2743200" cy="461665"/>
            </a:xfrm>
            <a:prstGeom prst="rect">
              <a:avLst/>
            </a:prstGeom>
            <a:noFill/>
          </p:spPr>
          <p:txBody>
            <a:bodyPr wrap="square" rtlCol="0">
              <a:spAutoFit/>
            </a:bodyPr>
            <a:lstStyle/>
            <a:p>
              <a:r>
                <a:rPr lang="en-US" sz="2400"/>
                <a:t>% True Positive</a:t>
              </a:r>
            </a:p>
          </p:txBody>
        </p:sp>
      </p:grpSp>
      <p:cxnSp>
        <p:nvCxnSpPr>
          <p:cNvPr id="75" name="Straight Arrow Connector 74">
            <a:extLst>
              <a:ext uri="{FF2B5EF4-FFF2-40B4-BE49-F238E27FC236}">
                <a16:creationId xmlns:a16="http://schemas.microsoft.com/office/drawing/2014/main" id="{E4151D5C-F3F8-4417-9FFE-D6B349B45B43}"/>
              </a:ext>
            </a:extLst>
          </p:cNvPr>
          <p:cNvCxnSpPr>
            <a:cxnSpLocks/>
          </p:cNvCxnSpPr>
          <p:nvPr/>
        </p:nvCxnSpPr>
        <p:spPr>
          <a:xfrm>
            <a:off x="5664526" y="3663043"/>
            <a:ext cx="766839" cy="0"/>
          </a:xfrm>
          <a:prstGeom prst="straightConnector1">
            <a:avLst/>
          </a:prstGeom>
          <a:ln w="57150">
            <a:solidFill>
              <a:schemeClr val="tx1">
                <a:lumMod val="95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84" name="Subtitle 2">
            <a:extLst>
              <a:ext uri="{FF2B5EF4-FFF2-40B4-BE49-F238E27FC236}">
                <a16:creationId xmlns:a16="http://schemas.microsoft.com/office/drawing/2014/main" id="{8A7FABAE-B27C-4F5E-ACDC-3530D1C7549E}"/>
              </a:ext>
            </a:extLst>
          </p:cNvPr>
          <p:cNvSpPr txBox="1">
            <a:spLocks/>
          </p:cNvSpPr>
          <p:nvPr/>
        </p:nvSpPr>
        <p:spPr>
          <a:xfrm>
            <a:off x="787710" y="6402581"/>
            <a:ext cx="11124890" cy="30777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buNone/>
            </a:pPr>
            <a:r>
              <a:rPr lang="en-US" sz="1400">
                <a:cs typeface="Times New Roman"/>
              </a:rPr>
              <a:t>[1] </a:t>
            </a:r>
            <a:r>
              <a:rPr lang="en-US" sz="1400" err="1">
                <a:cs typeface="Times New Roman"/>
              </a:rPr>
              <a:t>Zaadrozny</a:t>
            </a:r>
            <a:r>
              <a:rPr lang="en-US" sz="1400">
                <a:cs typeface="Times New Roman"/>
              </a:rPr>
              <a:t>, Bianca et al. “Obtaining </a:t>
            </a:r>
            <a:r>
              <a:rPr lang="en-US" sz="1400" err="1">
                <a:cs typeface="Times New Roman"/>
              </a:rPr>
              <a:t>calibratedprobability</a:t>
            </a:r>
            <a:r>
              <a:rPr lang="en-US" sz="1400">
                <a:cs typeface="Times New Roman"/>
              </a:rPr>
              <a:t> estimates from decision trees and naive </a:t>
            </a:r>
            <a:r>
              <a:rPr lang="en-US" sz="1400" err="1">
                <a:cs typeface="Times New Roman"/>
              </a:rPr>
              <a:t>bayesianclassifiers</a:t>
            </a:r>
            <a:r>
              <a:rPr lang="en-US" sz="1400">
                <a:cs typeface="Times New Roman"/>
              </a:rPr>
              <a:t>.”, ICML 2001</a:t>
            </a:r>
          </a:p>
        </p:txBody>
      </p:sp>
      <p:pic>
        <p:nvPicPr>
          <p:cNvPr id="3" name="Audio 2">
            <a:hlinkClick r:id="" action="ppaction://media"/>
            <a:extLst>
              <a:ext uri="{FF2B5EF4-FFF2-40B4-BE49-F238E27FC236}">
                <a16:creationId xmlns:a16="http://schemas.microsoft.com/office/drawing/2014/main" id="{CED3534C-E587-454F-A0CC-2C67EA5738C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291413264"/>
      </p:ext>
    </p:extLst>
  </p:cSld>
  <p:clrMapOvr>
    <a:masterClrMapping/>
  </p:clrMapOvr>
  <p:transition advTm="3631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4730CCAF-27C5-4ECF-B85D-A66E661219DD}"/>
              </a:ext>
            </a:extLst>
          </p:cNvPr>
          <p:cNvSpPr>
            <a:spLocks noGrp="1"/>
          </p:cNvSpPr>
          <p:nvPr>
            <p:ph type="title"/>
          </p:nvPr>
        </p:nvSpPr>
        <p:spPr>
          <a:xfrm>
            <a:off x="913795" y="609600"/>
            <a:ext cx="10533138" cy="970450"/>
          </a:xfrm>
        </p:spPr>
        <p:txBody>
          <a:bodyPr/>
          <a:lstStyle/>
          <a:p>
            <a:r>
              <a:rPr lang="en-US" sz="3600">
                <a:latin typeface="+mn-lt"/>
              </a:rPr>
              <a:t>Uncertainty-weighting</a:t>
            </a:r>
            <a:endParaRPr lang="en-US">
              <a:latin typeface="+mn-lt"/>
            </a:endParaRPr>
          </a:p>
        </p:txBody>
      </p:sp>
      <p:sp>
        <p:nvSpPr>
          <p:cNvPr id="76" name="TextBox 75">
            <a:extLst>
              <a:ext uri="{FF2B5EF4-FFF2-40B4-BE49-F238E27FC236}">
                <a16:creationId xmlns:a16="http://schemas.microsoft.com/office/drawing/2014/main" id="{7CD11E62-0950-4FBC-AC34-9EEFCB12EDFF}"/>
              </a:ext>
            </a:extLst>
          </p:cNvPr>
          <p:cNvSpPr txBox="1"/>
          <p:nvPr/>
        </p:nvSpPr>
        <p:spPr>
          <a:xfrm>
            <a:off x="913795" y="2262678"/>
            <a:ext cx="6645218" cy="461665"/>
          </a:xfrm>
          <a:prstGeom prst="rect">
            <a:avLst/>
          </a:prstGeom>
          <a:noFill/>
        </p:spPr>
        <p:txBody>
          <a:bodyPr wrap="square" rtlCol="0">
            <a:spAutoFit/>
          </a:bodyPr>
          <a:lstStyle/>
          <a:p>
            <a:r>
              <a:rPr lang="en-US" sz="2400"/>
              <a:t>· Uncertainty-weighting Loss</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58C6F7AA-1802-4079-8EE3-0D565EE52AEC}"/>
                  </a:ext>
                </a:extLst>
              </p:cNvPr>
              <p:cNvSpPr txBox="1"/>
              <p:nvPr/>
            </p:nvSpPr>
            <p:spPr>
              <a:xfrm>
                <a:off x="1056835" y="3111697"/>
                <a:ext cx="3842719" cy="307777"/>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𝑢</m:t>
                      </m:r>
                      <m:r>
                        <a:rPr lang="en-US" sz="2000" b="0" i="1" smtClean="0">
                          <a:latin typeface="Cambria Math" panose="02040503050406030204" pitchFamily="18" charset="0"/>
                        </a:rPr>
                        <m:t>=−</m:t>
                      </m:r>
                      <m:r>
                        <a:rPr lang="en-US" sz="2000" b="0" i="1" smtClean="0">
                          <a:latin typeface="Cambria Math" panose="02040503050406030204" pitchFamily="18" charset="0"/>
                        </a:rPr>
                        <m:t>𝑠</m:t>
                      </m:r>
                      <m:r>
                        <a:rPr lang="en-US" sz="2000" b="0" i="0" smtClean="0">
                          <a:latin typeface="Cambria Math" panose="02040503050406030204" pitchFamily="18" charset="0"/>
                        </a:rPr>
                        <m:t> </m:t>
                      </m:r>
                      <m:r>
                        <m:rPr>
                          <m:sty m:val="p"/>
                        </m:rPr>
                        <a:rPr lang="en-US" sz="2000" b="0" i="0" smtClean="0">
                          <a:latin typeface="Cambria Math" panose="02040503050406030204" pitchFamily="18" charset="0"/>
                        </a:rPr>
                        <m:t>log</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𝑠</m:t>
                          </m:r>
                        </m:e>
                      </m:d>
                      <m:r>
                        <a:rPr lang="en-US" sz="2000" b="0" i="1" smtClean="0">
                          <a:latin typeface="Cambria Math" panose="02040503050406030204" pitchFamily="18" charset="0"/>
                        </a:rPr>
                        <m:t>−</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1−</m:t>
                          </m:r>
                          <m:r>
                            <a:rPr lang="en-US" sz="2000" b="0" i="1" smtClean="0">
                              <a:latin typeface="Cambria Math" panose="02040503050406030204" pitchFamily="18" charset="0"/>
                            </a:rPr>
                            <m:t>𝑠</m:t>
                          </m:r>
                        </m:e>
                      </m:d>
                      <m:r>
                        <a:rPr lang="en-US" sz="2000" b="0" i="0" smtClean="0">
                          <a:latin typeface="Cambria Math" panose="02040503050406030204" pitchFamily="18" charset="0"/>
                        </a:rPr>
                        <m:t> </m:t>
                      </m:r>
                      <m:r>
                        <m:rPr>
                          <m:sty m:val="p"/>
                        </m:rPr>
                        <a:rPr lang="en-US" sz="2000" b="0" i="0" smtClean="0">
                          <a:latin typeface="Cambria Math" panose="02040503050406030204" pitchFamily="18" charset="0"/>
                        </a:rPr>
                        <m:t>log</m:t>
                      </m:r>
                      <m:r>
                        <a:rPr lang="en-US" sz="2000" b="0" i="1" smtClean="0">
                          <a:latin typeface="Cambria Math" panose="02040503050406030204" pitchFamily="18" charset="0"/>
                        </a:rPr>
                        <m:t>⁡(1−</m:t>
                      </m:r>
                      <m:r>
                        <a:rPr lang="en-US" sz="2000" b="0" i="1" smtClean="0">
                          <a:latin typeface="Cambria Math" panose="02040503050406030204" pitchFamily="18" charset="0"/>
                        </a:rPr>
                        <m:t>𝑠</m:t>
                      </m:r>
                      <m:r>
                        <a:rPr lang="en-US" sz="2000" b="0" i="1" smtClean="0">
                          <a:latin typeface="Cambria Math" panose="02040503050406030204" pitchFamily="18" charset="0"/>
                        </a:rPr>
                        <m:t>)</m:t>
                      </m:r>
                    </m:oMath>
                  </m:oMathPara>
                </a14:m>
                <a:endParaRPr lang="en-US" sz="2000" i="1" err="1"/>
              </a:p>
            </p:txBody>
          </p:sp>
        </mc:Choice>
        <mc:Fallback xmlns="">
          <p:sp>
            <p:nvSpPr>
              <p:cNvPr id="34" name="TextBox 33">
                <a:extLst>
                  <a:ext uri="{FF2B5EF4-FFF2-40B4-BE49-F238E27FC236}">
                    <a16:creationId xmlns:a16="http://schemas.microsoft.com/office/drawing/2014/main" id="{58C6F7AA-1802-4079-8EE3-0D565EE52AEC}"/>
                  </a:ext>
                </a:extLst>
              </p:cNvPr>
              <p:cNvSpPr txBox="1">
                <a:spLocks noRot="1" noChangeAspect="1" noMove="1" noResize="1" noEditPoints="1" noAdjustHandles="1" noChangeArrowheads="1" noChangeShapeType="1" noTextEdit="1"/>
              </p:cNvSpPr>
              <p:nvPr/>
            </p:nvSpPr>
            <p:spPr>
              <a:xfrm>
                <a:off x="1056835" y="3111697"/>
                <a:ext cx="3842719" cy="307777"/>
              </a:xfrm>
              <a:prstGeom prst="rect">
                <a:avLst/>
              </a:prstGeom>
              <a:blipFill>
                <a:blip r:embed="rId6"/>
                <a:stretch>
                  <a:fillRect l="-475" r="-1902" b="-372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FC811BBF-553F-4672-9485-D04B0F24EFCE}"/>
                  </a:ext>
                </a:extLst>
              </p:cNvPr>
              <p:cNvSpPr txBox="1"/>
              <p:nvPr/>
            </p:nvSpPr>
            <p:spPr>
              <a:xfrm>
                <a:off x="1056835" y="3499369"/>
                <a:ext cx="4208139" cy="799386"/>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𝑙</m:t>
                      </m:r>
                      <m:r>
                        <a:rPr lang="en-US" sz="2000" b="0" i="1" smtClean="0">
                          <a:latin typeface="Cambria Math" panose="02040503050406030204" pitchFamily="18" charset="0"/>
                        </a:rPr>
                        <m:t>=</m:t>
                      </m:r>
                      <m:d>
                        <m:dPr>
                          <m:begChr m:val="{"/>
                          <m:endChr m:val=""/>
                          <m:ctrlPr>
                            <a:rPr lang="en-US" sz="2000" b="0" i="1" smtClean="0">
                              <a:latin typeface="Cambria Math" panose="02040503050406030204" pitchFamily="18" charset="0"/>
                            </a:rPr>
                          </m:ctrlPr>
                        </m:dPr>
                        <m:e>
                          <m:eqArr>
                            <m:eqArrPr>
                              <m:ctrlPr>
                                <a:rPr lang="en-US" sz="2000" b="0" i="1" smtClean="0">
                                  <a:latin typeface="Cambria Math" panose="02040503050406030204" pitchFamily="18" charset="0"/>
                                </a:rPr>
                              </m:ctrlPr>
                            </m:eqArrPr>
                            <m:e>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1−</m:t>
                                      </m:r>
                                      <m:r>
                                        <a:rPr lang="en-US" sz="2000" b="0" i="1" smtClean="0">
                                          <a:latin typeface="Cambria Math" panose="02040503050406030204" pitchFamily="18" charset="0"/>
                                        </a:rPr>
                                        <m:t>𝑢</m:t>
                                      </m:r>
                                    </m:e>
                                  </m:d>
                                </m:e>
                                <m:sup>
                                  <m:r>
                                    <a:rPr lang="en-US" sz="2000" b="0" i="1" smtClean="0">
                                      <a:latin typeface="Cambria Math" panose="02040503050406030204" pitchFamily="18" charset="0"/>
                                    </a:rPr>
                                    <m:t>𝑘</m:t>
                                  </m:r>
                                </m:sup>
                              </m:sSup>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log</m:t>
                                  </m:r>
                                </m:fName>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𝑝</m:t>
                                      </m:r>
                                    </m:e>
                                  </m:d>
                                </m:e>
                              </m:func>
                              <m:r>
                                <a:rPr lang="en-US" sz="2000" b="0" i="1" smtClean="0">
                                  <a:latin typeface="Cambria Math" panose="02040503050406030204" pitchFamily="18" charset="0"/>
                                </a:rPr>
                                <m:t>,  </m:t>
                              </m:r>
                              <m:r>
                                <m:rPr>
                                  <m:sty m:val="p"/>
                                </m:rPr>
                                <a:rPr lang="en-US" sz="2000" b="0" i="0" smtClean="0">
                                  <a:latin typeface="Cambria Math" panose="02040503050406030204" pitchFamily="18" charset="0"/>
                                </a:rPr>
                                <m:t>if</m:t>
                              </m:r>
                              <m:r>
                                <a:rPr lang="en-US" sz="2000" b="0" i="1" smtClean="0">
                                  <a:latin typeface="Cambria Math" panose="02040503050406030204" pitchFamily="18" charset="0"/>
                                </a:rPr>
                                <m:t> </m:t>
                              </m:r>
                              <m:r>
                                <a:rPr lang="en-US" sz="2000" b="0" i="1" smtClean="0">
                                  <a:latin typeface="Cambria Math" panose="02040503050406030204" pitchFamily="18" charset="0"/>
                                </a:rPr>
                                <m:t>𝑠</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rPr>
                                <m:t>0.5</m:t>
                              </m:r>
                            </m:e>
                            <m:e>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1−</m:t>
                                      </m:r>
                                      <m:r>
                                        <a:rPr lang="en-US" sz="2000" b="0" i="1" smtClean="0">
                                          <a:latin typeface="Cambria Math" panose="02040503050406030204" pitchFamily="18" charset="0"/>
                                        </a:rPr>
                                        <m:t>𝑢</m:t>
                                      </m:r>
                                    </m:e>
                                  </m:d>
                                </m:e>
                                <m:sup>
                                  <m:r>
                                    <a:rPr lang="en-US" sz="2000" b="0" i="1" smtClean="0">
                                      <a:latin typeface="Cambria Math" panose="02040503050406030204" pitchFamily="18" charset="0"/>
                                    </a:rPr>
                                    <m:t>𝑘</m:t>
                                  </m:r>
                                </m:sup>
                              </m:sSup>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log</m:t>
                                  </m:r>
                                </m:fName>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1−</m:t>
                                      </m:r>
                                      <m:r>
                                        <a:rPr lang="en-US" sz="2000" b="0" i="1" smtClean="0">
                                          <a:latin typeface="Cambria Math" panose="02040503050406030204" pitchFamily="18" charset="0"/>
                                        </a:rPr>
                                        <m:t>𝑝</m:t>
                                      </m:r>
                                    </m:e>
                                  </m:d>
                                </m:e>
                              </m:func>
                              <m:r>
                                <a:rPr lang="en-US" sz="2000" b="0" i="1" smtClean="0">
                                  <a:latin typeface="Cambria Math" panose="02040503050406030204" pitchFamily="18" charset="0"/>
                                </a:rPr>
                                <m:t>, </m:t>
                              </m:r>
                              <m:r>
                                <m:rPr>
                                  <m:sty m:val="p"/>
                                </m:rPr>
                                <a:rPr lang="en-US" sz="2000" b="0" i="0" smtClean="0">
                                  <a:latin typeface="Cambria Math" panose="02040503050406030204" pitchFamily="18" charset="0"/>
                                </a:rPr>
                                <m:t>if</m:t>
                              </m:r>
                              <m:r>
                                <a:rPr lang="en-US" sz="2000" b="0" i="1" smtClean="0">
                                  <a:latin typeface="Cambria Math" panose="02040503050406030204" pitchFamily="18" charset="0"/>
                                </a:rPr>
                                <m:t> </m:t>
                              </m:r>
                              <m:r>
                                <a:rPr lang="en-US" sz="2000" b="0" i="1" smtClean="0">
                                  <a:latin typeface="Cambria Math" panose="02040503050406030204" pitchFamily="18" charset="0"/>
                                </a:rPr>
                                <m:t>𝑠</m:t>
                              </m:r>
                              <m:r>
                                <a:rPr lang="en-US" sz="2000" b="0" i="1" smtClean="0">
                                  <a:latin typeface="Cambria Math" panose="02040503050406030204" pitchFamily="18" charset="0"/>
                                </a:rPr>
                                <m:t>&lt;0.5</m:t>
                              </m:r>
                            </m:e>
                          </m:eqArr>
                        </m:e>
                      </m:d>
                    </m:oMath>
                  </m:oMathPara>
                </a14:m>
                <a:endParaRPr lang="en-US" sz="2000" err="1"/>
              </a:p>
            </p:txBody>
          </p:sp>
        </mc:Choice>
        <mc:Fallback xmlns="">
          <p:sp>
            <p:nvSpPr>
              <p:cNvPr id="77" name="TextBox 76">
                <a:extLst>
                  <a:ext uri="{FF2B5EF4-FFF2-40B4-BE49-F238E27FC236}">
                    <a16:creationId xmlns:a16="http://schemas.microsoft.com/office/drawing/2014/main" id="{FC811BBF-553F-4672-9485-D04B0F24EFCE}"/>
                  </a:ext>
                </a:extLst>
              </p:cNvPr>
              <p:cNvSpPr txBox="1">
                <a:spLocks noRot="1" noChangeAspect="1" noMove="1" noResize="1" noEditPoints="1" noAdjustHandles="1" noChangeArrowheads="1" noChangeShapeType="1" noTextEdit="1"/>
              </p:cNvSpPr>
              <p:nvPr/>
            </p:nvSpPr>
            <p:spPr>
              <a:xfrm>
                <a:off x="1056835" y="3499369"/>
                <a:ext cx="4208139" cy="79938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E7155EAB-3121-4EB0-A4D4-D001D74A0D16}"/>
                  </a:ext>
                </a:extLst>
              </p:cNvPr>
              <p:cNvSpPr txBox="1"/>
              <p:nvPr/>
            </p:nvSpPr>
            <p:spPr>
              <a:xfrm>
                <a:off x="7342287" y="2998019"/>
                <a:ext cx="144429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𝑢</m:t>
                      </m:r>
                      <m:r>
                        <a:rPr lang="en-US" sz="1800" b="0" i="0" smtClean="0">
                          <a:latin typeface="Cambria Math" panose="02040503050406030204" pitchFamily="18" charset="0"/>
                        </a:rPr>
                        <m:t>:</m:t>
                      </m:r>
                      <m:r>
                        <m:rPr>
                          <m:sty m:val="p"/>
                        </m:rPr>
                        <a:rPr lang="en-US" sz="1800" b="0" i="0" smtClean="0">
                          <a:latin typeface="Cambria Math" panose="02040503050406030204" pitchFamily="18" charset="0"/>
                        </a:rPr>
                        <m:t>uncertainty</m:t>
                      </m:r>
                    </m:oMath>
                  </m:oMathPara>
                </a14:m>
                <a:endParaRPr lang="en-US"/>
              </a:p>
            </p:txBody>
          </p:sp>
        </mc:Choice>
        <mc:Fallback xmlns="">
          <p:sp>
            <p:nvSpPr>
              <p:cNvPr id="80" name="TextBox 79">
                <a:extLst>
                  <a:ext uri="{FF2B5EF4-FFF2-40B4-BE49-F238E27FC236}">
                    <a16:creationId xmlns:a16="http://schemas.microsoft.com/office/drawing/2014/main" id="{E7155EAB-3121-4EB0-A4D4-D001D74A0D16}"/>
                  </a:ext>
                </a:extLst>
              </p:cNvPr>
              <p:cNvSpPr txBox="1">
                <a:spLocks noRot="1" noChangeAspect="1" noMove="1" noResize="1" noEditPoints="1" noAdjustHandles="1" noChangeArrowheads="1" noChangeShapeType="1" noTextEdit="1"/>
              </p:cNvSpPr>
              <p:nvPr/>
            </p:nvSpPr>
            <p:spPr>
              <a:xfrm>
                <a:off x="7342287" y="2998019"/>
                <a:ext cx="1444293" cy="369332"/>
              </a:xfrm>
              <a:prstGeom prst="rect">
                <a:avLst/>
              </a:prstGeom>
              <a:blipFill>
                <a:blip r:embed="rId8"/>
                <a:stretch>
                  <a:fillRect r="-9283"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B4C33412-6C58-4266-9A66-620633EA1B76}"/>
                  </a:ext>
                </a:extLst>
              </p:cNvPr>
              <p:cNvSpPr txBox="1"/>
              <p:nvPr/>
            </p:nvSpPr>
            <p:spPr>
              <a:xfrm>
                <a:off x="7342287" y="3324857"/>
                <a:ext cx="25473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𝑠</m:t>
                      </m:r>
                      <m:r>
                        <a:rPr lang="en-US" sz="1800" b="0" i="0" smtClean="0">
                          <a:latin typeface="Cambria Math" panose="02040503050406030204" pitchFamily="18" charset="0"/>
                        </a:rPr>
                        <m:t>:</m:t>
                      </m:r>
                      <m:r>
                        <m:rPr>
                          <m:sty m:val="p"/>
                        </m:rPr>
                        <a:rPr lang="en-US" sz="1800" b="0" i="0" smtClean="0">
                          <a:latin typeface="Cambria Math" panose="02040503050406030204" pitchFamily="18" charset="0"/>
                        </a:rPr>
                        <m:t>calibrated</m:t>
                      </m:r>
                      <m:r>
                        <a:rPr lang="en-US" sz="1800" b="0" i="0" smtClean="0">
                          <a:latin typeface="Cambria Math" panose="02040503050406030204" pitchFamily="18" charset="0"/>
                        </a:rPr>
                        <m:t> </m:t>
                      </m:r>
                      <m:r>
                        <m:rPr>
                          <m:sty m:val="p"/>
                        </m:rPr>
                        <a:rPr lang="en-US" sz="1800" b="0" i="0" smtClean="0">
                          <a:latin typeface="Cambria Math" panose="02040503050406030204" pitchFamily="18" charset="0"/>
                        </a:rPr>
                        <m:t>teache</m:t>
                      </m:r>
                      <m:sSup>
                        <m:sSupPr>
                          <m:ctrlPr>
                            <a:rPr lang="en-US" sz="1800" b="0" i="1" smtClean="0">
                              <a:latin typeface="Cambria Math" panose="02040503050406030204" pitchFamily="18" charset="0"/>
                            </a:rPr>
                          </m:ctrlPr>
                        </m:sSupPr>
                        <m:e>
                          <m:r>
                            <m:rPr>
                              <m:sty m:val="p"/>
                            </m:rPr>
                            <a:rPr lang="en-US" sz="1800" b="0" i="0" smtClean="0">
                              <a:latin typeface="Cambria Math" panose="02040503050406030204" pitchFamily="18" charset="0"/>
                            </a:rPr>
                            <m:t>r</m:t>
                          </m:r>
                        </m:e>
                        <m:sup>
                          <m:r>
                            <a:rPr lang="en-US" sz="1800" b="0" i="0" smtClean="0">
                              <a:latin typeface="Cambria Math" panose="02040503050406030204" pitchFamily="18" charset="0"/>
                            </a:rPr>
                            <m:t>′</m:t>
                          </m:r>
                        </m:sup>
                      </m:sSup>
                      <m:r>
                        <m:rPr>
                          <m:sty m:val="p"/>
                        </m:rPr>
                        <a:rPr lang="en-US" sz="1800" b="0" i="0" smtClean="0">
                          <a:latin typeface="Cambria Math" panose="02040503050406030204" pitchFamily="18" charset="0"/>
                        </a:rPr>
                        <m:t>s</m:t>
                      </m:r>
                      <m:r>
                        <a:rPr lang="en-US" sz="1800" b="0" i="0" smtClean="0">
                          <a:latin typeface="Cambria Math" panose="02040503050406030204" pitchFamily="18" charset="0"/>
                        </a:rPr>
                        <m:t> </m:t>
                      </m:r>
                      <m:r>
                        <m:rPr>
                          <m:sty m:val="p"/>
                        </m:rPr>
                        <a:rPr lang="en-US" sz="1800" b="0" i="0" smtClean="0">
                          <a:latin typeface="Cambria Math" panose="02040503050406030204" pitchFamily="18" charset="0"/>
                        </a:rPr>
                        <m:t>prediction</m:t>
                      </m:r>
                    </m:oMath>
                  </m:oMathPara>
                </a14:m>
                <a:endParaRPr lang="en-US"/>
              </a:p>
            </p:txBody>
          </p:sp>
        </mc:Choice>
        <mc:Fallback xmlns="">
          <p:sp>
            <p:nvSpPr>
              <p:cNvPr id="81" name="TextBox 80">
                <a:extLst>
                  <a:ext uri="{FF2B5EF4-FFF2-40B4-BE49-F238E27FC236}">
                    <a16:creationId xmlns:a16="http://schemas.microsoft.com/office/drawing/2014/main" id="{B4C33412-6C58-4266-9A66-620633EA1B76}"/>
                  </a:ext>
                </a:extLst>
              </p:cNvPr>
              <p:cNvSpPr txBox="1">
                <a:spLocks noRot="1" noChangeAspect="1" noMove="1" noResize="1" noEditPoints="1" noAdjustHandles="1" noChangeArrowheads="1" noChangeShapeType="1" noTextEdit="1"/>
              </p:cNvSpPr>
              <p:nvPr/>
            </p:nvSpPr>
            <p:spPr>
              <a:xfrm>
                <a:off x="7342287" y="3324857"/>
                <a:ext cx="2547334" cy="369332"/>
              </a:xfrm>
              <a:prstGeom prst="rect">
                <a:avLst/>
              </a:prstGeom>
              <a:blipFill>
                <a:blip r:embed="rId9"/>
                <a:stretch>
                  <a:fillRect r="-34211" b="-163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037D8884-8EB1-4656-8EC5-CB9414C792B2}"/>
                  </a:ext>
                </a:extLst>
              </p:cNvPr>
              <p:cNvSpPr txBox="1"/>
              <p:nvPr/>
            </p:nvSpPr>
            <p:spPr>
              <a:xfrm>
                <a:off x="7342287" y="3651695"/>
                <a:ext cx="233060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𝑝</m:t>
                      </m:r>
                      <m:r>
                        <a:rPr lang="en-US" sz="1800" b="0" i="0" smtClean="0">
                          <a:latin typeface="Cambria Math" panose="02040503050406030204" pitchFamily="18" charset="0"/>
                        </a:rPr>
                        <m:t>:</m:t>
                      </m:r>
                      <m:r>
                        <m:rPr>
                          <m:sty m:val="p"/>
                        </m:rPr>
                        <a:rPr lang="en-US" sz="1800" b="0" i="0" smtClean="0">
                          <a:latin typeface="Cambria Math" panose="02040503050406030204" pitchFamily="18" charset="0"/>
                        </a:rPr>
                        <m:t>student</m:t>
                      </m:r>
                      <m:r>
                        <a:rPr lang="en-US" sz="1800" b="0" i="0" smtClean="0">
                          <a:latin typeface="Cambria Math" panose="02040503050406030204" pitchFamily="18" charset="0"/>
                        </a:rPr>
                        <m:t>′</m:t>
                      </m:r>
                      <m:r>
                        <m:rPr>
                          <m:sty m:val="p"/>
                        </m:rPr>
                        <a:rPr lang="en-US" sz="1800" b="0" i="0" smtClean="0">
                          <a:latin typeface="Cambria Math" panose="02040503050406030204" pitchFamily="18" charset="0"/>
                        </a:rPr>
                        <m:t>s</m:t>
                      </m:r>
                      <m:r>
                        <a:rPr lang="en-US" sz="1800" b="0" i="0" smtClean="0">
                          <a:latin typeface="Cambria Math" panose="02040503050406030204" pitchFamily="18" charset="0"/>
                        </a:rPr>
                        <m:t> </m:t>
                      </m:r>
                      <m:r>
                        <m:rPr>
                          <m:sty m:val="p"/>
                        </m:rPr>
                        <a:rPr lang="en-US" sz="1800" b="0" i="0" smtClean="0">
                          <a:latin typeface="Cambria Math" panose="02040503050406030204" pitchFamily="18" charset="0"/>
                        </a:rPr>
                        <m:t>prediction</m:t>
                      </m:r>
                    </m:oMath>
                  </m:oMathPara>
                </a14:m>
                <a:endParaRPr lang="en-US"/>
              </a:p>
            </p:txBody>
          </p:sp>
        </mc:Choice>
        <mc:Fallback xmlns="">
          <p:sp>
            <p:nvSpPr>
              <p:cNvPr id="82" name="TextBox 81">
                <a:extLst>
                  <a:ext uri="{FF2B5EF4-FFF2-40B4-BE49-F238E27FC236}">
                    <a16:creationId xmlns:a16="http://schemas.microsoft.com/office/drawing/2014/main" id="{037D8884-8EB1-4656-8EC5-CB9414C792B2}"/>
                  </a:ext>
                </a:extLst>
              </p:cNvPr>
              <p:cNvSpPr txBox="1">
                <a:spLocks noRot="1" noChangeAspect="1" noMove="1" noResize="1" noEditPoints="1" noAdjustHandles="1" noChangeArrowheads="1" noChangeShapeType="1" noTextEdit="1"/>
              </p:cNvSpPr>
              <p:nvPr/>
            </p:nvSpPr>
            <p:spPr>
              <a:xfrm>
                <a:off x="7342287" y="3651695"/>
                <a:ext cx="2330608" cy="369332"/>
              </a:xfrm>
              <a:prstGeom prst="rect">
                <a:avLst/>
              </a:prstGeom>
              <a:blipFill>
                <a:blip r:embed="rId10"/>
                <a:stretch>
                  <a:fillRect r="-2872" b="-163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7BE4EDF6-30A5-4EBE-A160-A004C2F11178}"/>
                  </a:ext>
                </a:extLst>
              </p:cNvPr>
              <p:cNvSpPr txBox="1"/>
              <p:nvPr/>
            </p:nvSpPr>
            <p:spPr>
              <a:xfrm>
                <a:off x="7342287" y="4021027"/>
                <a:ext cx="233060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𝑘</m:t>
                      </m:r>
                      <m:r>
                        <a:rPr lang="en-US" sz="1800" b="0" i="0" smtClean="0">
                          <a:latin typeface="Cambria Math" panose="02040503050406030204" pitchFamily="18" charset="0"/>
                        </a:rPr>
                        <m:t>:</m:t>
                      </m:r>
                      <m:r>
                        <m:rPr>
                          <m:sty m:val="p"/>
                        </m:rPr>
                        <a:rPr lang="en-US" sz="1800" b="0" i="0" smtClean="0">
                          <a:latin typeface="Cambria Math" panose="02040503050406030204" pitchFamily="18" charset="0"/>
                        </a:rPr>
                        <m:t>focusing</m:t>
                      </m:r>
                      <m:r>
                        <a:rPr lang="en-US" sz="1800" b="0" i="0" smtClean="0">
                          <a:latin typeface="Cambria Math" panose="02040503050406030204" pitchFamily="18" charset="0"/>
                        </a:rPr>
                        <m:t> </m:t>
                      </m:r>
                      <m:r>
                        <m:rPr>
                          <m:sty m:val="p"/>
                        </m:rPr>
                        <a:rPr lang="en-US" sz="1800" b="0" i="0" smtClean="0">
                          <a:latin typeface="Cambria Math" panose="02040503050406030204" pitchFamily="18" charset="0"/>
                        </a:rPr>
                        <m:t>parameter</m:t>
                      </m:r>
                    </m:oMath>
                  </m:oMathPara>
                </a14:m>
                <a:endParaRPr lang="en-US"/>
              </a:p>
            </p:txBody>
          </p:sp>
        </mc:Choice>
        <mc:Fallback xmlns="">
          <p:sp>
            <p:nvSpPr>
              <p:cNvPr id="83" name="TextBox 82">
                <a:extLst>
                  <a:ext uri="{FF2B5EF4-FFF2-40B4-BE49-F238E27FC236}">
                    <a16:creationId xmlns:a16="http://schemas.microsoft.com/office/drawing/2014/main" id="{7BE4EDF6-30A5-4EBE-A160-A004C2F11178}"/>
                  </a:ext>
                </a:extLst>
              </p:cNvPr>
              <p:cNvSpPr txBox="1">
                <a:spLocks noRot="1" noChangeAspect="1" noMove="1" noResize="1" noEditPoints="1" noAdjustHandles="1" noChangeArrowheads="1" noChangeShapeType="1" noTextEdit="1"/>
              </p:cNvSpPr>
              <p:nvPr/>
            </p:nvSpPr>
            <p:spPr>
              <a:xfrm>
                <a:off x="7342287" y="4021027"/>
                <a:ext cx="2330609" cy="369332"/>
              </a:xfrm>
              <a:prstGeom prst="rect">
                <a:avLst/>
              </a:prstGeom>
              <a:blipFill>
                <a:blip r:embed="rId11"/>
                <a:stretch>
                  <a:fillRect r="-261" b="-16667"/>
                </a:stretch>
              </a:blipFill>
            </p:spPr>
            <p:txBody>
              <a:bodyPr/>
              <a:lstStyle/>
              <a:p>
                <a:r>
                  <a:rPr lang="en-US">
                    <a:noFill/>
                  </a:rPr>
                  <a:t> </a:t>
                </a:r>
              </a:p>
            </p:txBody>
          </p:sp>
        </mc:Fallback>
      </mc:AlternateContent>
      <p:pic>
        <p:nvPicPr>
          <p:cNvPr id="2" name="Audio 1">
            <a:hlinkClick r:id="" action="ppaction://media"/>
            <a:extLst>
              <a:ext uri="{FF2B5EF4-FFF2-40B4-BE49-F238E27FC236}">
                <a16:creationId xmlns:a16="http://schemas.microsoft.com/office/drawing/2014/main" id="{D9831560-1B07-439A-978B-F115AE502487}"/>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451695971"/>
      </p:ext>
    </p:extLst>
  </p:cSld>
  <p:clrMapOvr>
    <a:masterClrMapping/>
  </p:clrMapOvr>
  <p:transition advTm="2065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34" grpId="0"/>
      <p:bldP spid="7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4730CCAF-27C5-4ECF-B85D-A66E661219DD}"/>
              </a:ext>
            </a:extLst>
          </p:cNvPr>
          <p:cNvSpPr>
            <a:spLocks noGrp="1"/>
          </p:cNvSpPr>
          <p:nvPr>
            <p:ph type="title"/>
          </p:nvPr>
        </p:nvSpPr>
        <p:spPr>
          <a:xfrm>
            <a:off x="913795" y="609600"/>
            <a:ext cx="10533138" cy="970450"/>
          </a:xfrm>
        </p:spPr>
        <p:txBody>
          <a:bodyPr/>
          <a:lstStyle/>
          <a:p>
            <a:r>
              <a:rPr lang="en-US" sz="3600">
                <a:latin typeface="+mn-lt"/>
              </a:rPr>
              <a:t>Gradually Semi-supervised Training</a:t>
            </a:r>
            <a:endParaRPr lang="en-US">
              <a:latin typeface="+mn-lt"/>
            </a:endParaRPr>
          </a:p>
        </p:txBody>
      </p:sp>
      <p:sp>
        <p:nvSpPr>
          <p:cNvPr id="45" name="TextBox 44">
            <a:extLst>
              <a:ext uri="{FF2B5EF4-FFF2-40B4-BE49-F238E27FC236}">
                <a16:creationId xmlns:a16="http://schemas.microsoft.com/office/drawing/2014/main" id="{DF2BC351-019B-4DEC-9498-695397E07483}"/>
              </a:ext>
            </a:extLst>
          </p:cNvPr>
          <p:cNvSpPr txBox="1"/>
          <p:nvPr/>
        </p:nvSpPr>
        <p:spPr>
          <a:xfrm>
            <a:off x="8146873" y="2216542"/>
            <a:ext cx="2060844" cy="461665"/>
          </a:xfrm>
          <a:prstGeom prst="rect">
            <a:avLst/>
          </a:prstGeom>
          <a:noFill/>
        </p:spPr>
        <p:txBody>
          <a:bodyPr wrap="square" rtlCol="0">
            <a:spAutoFit/>
          </a:bodyPr>
          <a:lstStyle/>
          <a:p>
            <a:r>
              <a:rPr lang="en-US" sz="2400"/>
              <a:t>Labeled Data</a:t>
            </a:r>
          </a:p>
        </p:txBody>
      </p:sp>
      <p:sp>
        <p:nvSpPr>
          <p:cNvPr id="47" name="TextBox 46">
            <a:extLst>
              <a:ext uri="{FF2B5EF4-FFF2-40B4-BE49-F238E27FC236}">
                <a16:creationId xmlns:a16="http://schemas.microsoft.com/office/drawing/2014/main" id="{7CE6D8E8-7311-4DEB-97E4-C45BE3618B36}"/>
              </a:ext>
            </a:extLst>
          </p:cNvPr>
          <p:cNvSpPr txBox="1"/>
          <p:nvPr/>
        </p:nvSpPr>
        <p:spPr>
          <a:xfrm>
            <a:off x="7994775" y="3490267"/>
            <a:ext cx="2365039" cy="461665"/>
          </a:xfrm>
          <a:prstGeom prst="rect">
            <a:avLst/>
          </a:prstGeom>
          <a:noFill/>
        </p:spPr>
        <p:txBody>
          <a:bodyPr wrap="square" rtlCol="0">
            <a:spAutoFit/>
          </a:bodyPr>
          <a:lstStyle/>
          <a:p>
            <a:r>
              <a:rPr lang="en-US" sz="2400"/>
              <a:t>Unlabeled Data</a:t>
            </a:r>
          </a:p>
        </p:txBody>
      </p:sp>
      <p:grpSp>
        <p:nvGrpSpPr>
          <p:cNvPr id="2" name="Group 1">
            <a:extLst>
              <a:ext uri="{FF2B5EF4-FFF2-40B4-BE49-F238E27FC236}">
                <a16:creationId xmlns:a16="http://schemas.microsoft.com/office/drawing/2014/main" id="{372011EC-832E-4500-B510-083B8719136C}"/>
              </a:ext>
            </a:extLst>
          </p:cNvPr>
          <p:cNvGrpSpPr/>
          <p:nvPr/>
        </p:nvGrpSpPr>
        <p:grpSpPr>
          <a:xfrm>
            <a:off x="1504089" y="1382459"/>
            <a:ext cx="1614622" cy="1522116"/>
            <a:chOff x="1504089" y="1382459"/>
            <a:chExt cx="1614622" cy="1522116"/>
          </a:xfrm>
        </p:grpSpPr>
        <p:pic>
          <p:nvPicPr>
            <p:cNvPr id="3" name="Picture 2" descr="Shape&#10;&#10;Description automatically generated with low confidence">
              <a:extLst>
                <a:ext uri="{FF2B5EF4-FFF2-40B4-BE49-F238E27FC236}">
                  <a16:creationId xmlns:a16="http://schemas.microsoft.com/office/drawing/2014/main" id="{DAB7DA38-1B9C-423D-A256-C86383F8C4AA}"/>
                </a:ext>
              </a:extLst>
            </p:cNvPr>
            <p:cNvPicPr>
              <a:picLocks noChangeAspect="1"/>
            </p:cNvPicPr>
            <p:nvPr/>
          </p:nvPicPr>
          <p:blipFill rotWithShape="1">
            <a:blip r:embed="rId6">
              <a:duotone>
                <a:schemeClr val="accent3">
                  <a:shade val="45000"/>
                  <a:satMod val="135000"/>
                </a:schemeClr>
                <a:prstClr val="white"/>
              </a:duotone>
            </a:blip>
            <a:srcRect b="13889"/>
            <a:stretch/>
          </p:blipFill>
          <p:spPr>
            <a:xfrm>
              <a:off x="1780458" y="1990175"/>
              <a:ext cx="1061884" cy="914400"/>
            </a:xfrm>
            <a:prstGeom prst="rect">
              <a:avLst/>
            </a:prstGeom>
          </p:spPr>
        </p:pic>
        <p:sp>
          <p:nvSpPr>
            <p:cNvPr id="48" name="TextBox 47">
              <a:extLst>
                <a:ext uri="{FF2B5EF4-FFF2-40B4-BE49-F238E27FC236}">
                  <a16:creationId xmlns:a16="http://schemas.microsoft.com/office/drawing/2014/main" id="{C64ED0CF-410C-4BD3-8C93-2645AEC8E4F3}"/>
                </a:ext>
              </a:extLst>
            </p:cNvPr>
            <p:cNvSpPr txBox="1"/>
            <p:nvPr/>
          </p:nvSpPr>
          <p:spPr>
            <a:xfrm>
              <a:off x="1504089" y="1382459"/>
              <a:ext cx="1614622" cy="461665"/>
            </a:xfrm>
            <a:prstGeom prst="rect">
              <a:avLst/>
            </a:prstGeom>
            <a:noFill/>
          </p:spPr>
          <p:txBody>
            <a:bodyPr wrap="square" rtlCol="0">
              <a:spAutoFit/>
            </a:bodyPr>
            <a:lstStyle/>
            <a:p>
              <a:r>
                <a:rPr lang="en-US" sz="2400"/>
                <a:t>Iteration 1</a:t>
              </a:r>
            </a:p>
          </p:txBody>
        </p:sp>
      </p:grpSp>
      <p:grpSp>
        <p:nvGrpSpPr>
          <p:cNvPr id="4" name="Group 3">
            <a:extLst>
              <a:ext uri="{FF2B5EF4-FFF2-40B4-BE49-F238E27FC236}">
                <a16:creationId xmlns:a16="http://schemas.microsoft.com/office/drawing/2014/main" id="{0A2DB74F-4A83-4181-BB71-EA033C9C5AA8}"/>
              </a:ext>
            </a:extLst>
          </p:cNvPr>
          <p:cNvGrpSpPr/>
          <p:nvPr/>
        </p:nvGrpSpPr>
        <p:grpSpPr>
          <a:xfrm>
            <a:off x="3396389" y="1382459"/>
            <a:ext cx="1614622" cy="2795841"/>
            <a:chOff x="3396389" y="1382459"/>
            <a:chExt cx="1614622" cy="2795841"/>
          </a:xfrm>
        </p:grpSpPr>
        <p:pic>
          <p:nvPicPr>
            <p:cNvPr id="38" name="Picture 37" descr="Shape&#10;&#10;Description automatically generated with low confidence">
              <a:extLst>
                <a:ext uri="{FF2B5EF4-FFF2-40B4-BE49-F238E27FC236}">
                  <a16:creationId xmlns:a16="http://schemas.microsoft.com/office/drawing/2014/main" id="{8CE70B42-5E71-4E43-B27F-20691156820A}"/>
                </a:ext>
              </a:extLst>
            </p:cNvPr>
            <p:cNvPicPr>
              <a:picLocks noChangeAspect="1"/>
            </p:cNvPicPr>
            <p:nvPr/>
          </p:nvPicPr>
          <p:blipFill rotWithShape="1">
            <a:blip r:embed="rId6">
              <a:duotone>
                <a:schemeClr val="accent3">
                  <a:shade val="45000"/>
                  <a:satMod val="135000"/>
                </a:schemeClr>
                <a:prstClr val="white"/>
              </a:duotone>
            </a:blip>
            <a:srcRect b="13889"/>
            <a:stretch/>
          </p:blipFill>
          <p:spPr>
            <a:xfrm>
              <a:off x="3672758" y="1990175"/>
              <a:ext cx="1061884" cy="914400"/>
            </a:xfrm>
            <a:prstGeom prst="rect">
              <a:avLst/>
            </a:prstGeom>
          </p:spPr>
        </p:pic>
        <p:pic>
          <p:nvPicPr>
            <p:cNvPr id="39" name="Picture 38" descr="Shape&#10;&#10;Description automatically generated with low confidence">
              <a:extLst>
                <a:ext uri="{FF2B5EF4-FFF2-40B4-BE49-F238E27FC236}">
                  <a16:creationId xmlns:a16="http://schemas.microsoft.com/office/drawing/2014/main" id="{DFC75553-C490-4758-A90D-A131B9A4F3D6}"/>
                </a:ext>
              </a:extLst>
            </p:cNvPr>
            <p:cNvPicPr>
              <a:picLocks noChangeAspect="1"/>
            </p:cNvPicPr>
            <p:nvPr/>
          </p:nvPicPr>
          <p:blipFill rotWithShape="1">
            <a:blip r:embed="rId6">
              <a:lum bright="70000" contrast="-70000"/>
            </a:blip>
            <a:srcRect b="13889"/>
            <a:stretch/>
          </p:blipFill>
          <p:spPr>
            <a:xfrm>
              <a:off x="3672758" y="3263900"/>
              <a:ext cx="1061884" cy="914400"/>
            </a:xfrm>
            <a:prstGeom prst="rect">
              <a:avLst/>
            </a:prstGeom>
          </p:spPr>
        </p:pic>
        <p:sp>
          <p:nvSpPr>
            <p:cNvPr id="49" name="TextBox 48">
              <a:extLst>
                <a:ext uri="{FF2B5EF4-FFF2-40B4-BE49-F238E27FC236}">
                  <a16:creationId xmlns:a16="http://schemas.microsoft.com/office/drawing/2014/main" id="{CEE4FB4B-2BEF-4C47-A411-B807F6C393A8}"/>
                </a:ext>
              </a:extLst>
            </p:cNvPr>
            <p:cNvSpPr txBox="1"/>
            <p:nvPr/>
          </p:nvSpPr>
          <p:spPr>
            <a:xfrm>
              <a:off x="3396389" y="1382459"/>
              <a:ext cx="1614622" cy="461665"/>
            </a:xfrm>
            <a:prstGeom prst="rect">
              <a:avLst/>
            </a:prstGeom>
            <a:noFill/>
          </p:spPr>
          <p:txBody>
            <a:bodyPr wrap="square" rtlCol="0">
              <a:spAutoFit/>
            </a:bodyPr>
            <a:lstStyle/>
            <a:p>
              <a:r>
                <a:rPr lang="en-US" sz="2400"/>
                <a:t>Iteration 2</a:t>
              </a:r>
            </a:p>
          </p:txBody>
        </p:sp>
      </p:grpSp>
      <p:grpSp>
        <p:nvGrpSpPr>
          <p:cNvPr id="5" name="Group 4">
            <a:extLst>
              <a:ext uri="{FF2B5EF4-FFF2-40B4-BE49-F238E27FC236}">
                <a16:creationId xmlns:a16="http://schemas.microsoft.com/office/drawing/2014/main" id="{67D94EFF-8996-43FA-9E8E-D66D1C691250}"/>
              </a:ext>
            </a:extLst>
          </p:cNvPr>
          <p:cNvGrpSpPr/>
          <p:nvPr/>
        </p:nvGrpSpPr>
        <p:grpSpPr>
          <a:xfrm>
            <a:off x="5288689" y="1382459"/>
            <a:ext cx="1614622" cy="4069566"/>
            <a:chOff x="5288689" y="1382459"/>
            <a:chExt cx="1614622" cy="4069566"/>
          </a:xfrm>
        </p:grpSpPr>
        <p:pic>
          <p:nvPicPr>
            <p:cNvPr id="40" name="Picture 39" descr="Shape&#10;&#10;Description automatically generated with low confidence">
              <a:extLst>
                <a:ext uri="{FF2B5EF4-FFF2-40B4-BE49-F238E27FC236}">
                  <a16:creationId xmlns:a16="http://schemas.microsoft.com/office/drawing/2014/main" id="{8DD306B7-7850-476C-886E-5591435A4739}"/>
                </a:ext>
              </a:extLst>
            </p:cNvPr>
            <p:cNvPicPr>
              <a:picLocks noChangeAspect="1"/>
            </p:cNvPicPr>
            <p:nvPr/>
          </p:nvPicPr>
          <p:blipFill rotWithShape="1">
            <a:blip r:embed="rId6">
              <a:duotone>
                <a:schemeClr val="accent3">
                  <a:shade val="45000"/>
                  <a:satMod val="135000"/>
                </a:schemeClr>
                <a:prstClr val="white"/>
              </a:duotone>
            </a:blip>
            <a:srcRect b="13889"/>
            <a:stretch/>
          </p:blipFill>
          <p:spPr>
            <a:xfrm>
              <a:off x="5565058" y="1990175"/>
              <a:ext cx="1061884" cy="914400"/>
            </a:xfrm>
            <a:prstGeom prst="rect">
              <a:avLst/>
            </a:prstGeom>
          </p:spPr>
        </p:pic>
        <p:pic>
          <p:nvPicPr>
            <p:cNvPr id="42" name="Picture 41" descr="Shape&#10;&#10;Description automatically generated with low confidence">
              <a:extLst>
                <a:ext uri="{FF2B5EF4-FFF2-40B4-BE49-F238E27FC236}">
                  <a16:creationId xmlns:a16="http://schemas.microsoft.com/office/drawing/2014/main" id="{9DF1D158-E1A6-4BB9-B4FD-1D472BF0F365}"/>
                </a:ext>
              </a:extLst>
            </p:cNvPr>
            <p:cNvPicPr>
              <a:picLocks noChangeAspect="1"/>
            </p:cNvPicPr>
            <p:nvPr/>
          </p:nvPicPr>
          <p:blipFill rotWithShape="1">
            <a:blip r:embed="rId6">
              <a:lum bright="70000" contrast="-70000"/>
            </a:blip>
            <a:srcRect b="13889"/>
            <a:stretch/>
          </p:blipFill>
          <p:spPr>
            <a:xfrm>
              <a:off x="5565058" y="3263900"/>
              <a:ext cx="1061884" cy="914400"/>
            </a:xfrm>
            <a:prstGeom prst="rect">
              <a:avLst/>
            </a:prstGeom>
          </p:spPr>
        </p:pic>
        <p:pic>
          <p:nvPicPr>
            <p:cNvPr id="43" name="Picture 42" descr="Shape&#10;&#10;Description automatically generated with low confidence">
              <a:extLst>
                <a:ext uri="{FF2B5EF4-FFF2-40B4-BE49-F238E27FC236}">
                  <a16:creationId xmlns:a16="http://schemas.microsoft.com/office/drawing/2014/main" id="{D7B268AF-4482-460F-939C-682BD3525F88}"/>
                </a:ext>
              </a:extLst>
            </p:cNvPr>
            <p:cNvPicPr>
              <a:picLocks noChangeAspect="1"/>
            </p:cNvPicPr>
            <p:nvPr/>
          </p:nvPicPr>
          <p:blipFill rotWithShape="1">
            <a:blip r:embed="rId6">
              <a:lum bright="70000" contrast="-70000"/>
            </a:blip>
            <a:srcRect b="13889"/>
            <a:stretch/>
          </p:blipFill>
          <p:spPr>
            <a:xfrm>
              <a:off x="5565058" y="4537625"/>
              <a:ext cx="1061884" cy="914400"/>
            </a:xfrm>
            <a:prstGeom prst="rect">
              <a:avLst/>
            </a:prstGeom>
          </p:spPr>
        </p:pic>
        <p:sp>
          <p:nvSpPr>
            <p:cNvPr id="50" name="TextBox 49">
              <a:extLst>
                <a:ext uri="{FF2B5EF4-FFF2-40B4-BE49-F238E27FC236}">
                  <a16:creationId xmlns:a16="http://schemas.microsoft.com/office/drawing/2014/main" id="{46E5A580-FDE5-4798-9D0C-7D338F18765F}"/>
                </a:ext>
              </a:extLst>
            </p:cNvPr>
            <p:cNvSpPr txBox="1"/>
            <p:nvPr/>
          </p:nvSpPr>
          <p:spPr>
            <a:xfrm>
              <a:off x="5288689" y="1382459"/>
              <a:ext cx="1614622" cy="461665"/>
            </a:xfrm>
            <a:prstGeom prst="rect">
              <a:avLst/>
            </a:prstGeom>
            <a:noFill/>
          </p:spPr>
          <p:txBody>
            <a:bodyPr wrap="square" rtlCol="0">
              <a:spAutoFit/>
            </a:bodyPr>
            <a:lstStyle/>
            <a:p>
              <a:r>
                <a:rPr lang="en-US" sz="2400"/>
                <a:t>Iteration 3</a:t>
              </a:r>
            </a:p>
          </p:txBody>
        </p:sp>
      </p:grpSp>
      <p:pic>
        <p:nvPicPr>
          <p:cNvPr id="6" name="Audio 5">
            <a:hlinkClick r:id="" action="ppaction://media"/>
            <a:extLst>
              <a:ext uri="{FF2B5EF4-FFF2-40B4-BE49-F238E27FC236}">
                <a16:creationId xmlns:a16="http://schemas.microsoft.com/office/drawing/2014/main" id="{295FE3B7-4699-4C8C-8D49-FE7162D42F0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971279317"/>
      </p:ext>
    </p:extLst>
  </p:cSld>
  <p:clrMapOvr>
    <a:masterClrMapping/>
  </p:clrMapOvr>
  <p:transition advTm="2072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4730CCAF-27C5-4ECF-B85D-A66E661219DD}"/>
              </a:ext>
            </a:extLst>
          </p:cNvPr>
          <p:cNvSpPr>
            <a:spLocks noGrp="1"/>
          </p:cNvSpPr>
          <p:nvPr>
            <p:ph type="title"/>
          </p:nvPr>
        </p:nvSpPr>
        <p:spPr>
          <a:xfrm>
            <a:off x="913795" y="609600"/>
            <a:ext cx="10533138" cy="970450"/>
          </a:xfrm>
        </p:spPr>
        <p:txBody>
          <a:bodyPr/>
          <a:lstStyle/>
          <a:p>
            <a:r>
              <a:rPr lang="en-US" sz="3600">
                <a:latin typeface="+mn-lt"/>
              </a:rPr>
              <a:t>Experiment Setups</a:t>
            </a:r>
            <a:endParaRPr lang="en-US">
              <a:latin typeface="+mn-lt"/>
            </a:endParaRPr>
          </a:p>
        </p:txBody>
      </p:sp>
      <p:sp>
        <p:nvSpPr>
          <p:cNvPr id="38" name="Content Placeholder 3">
            <a:extLst>
              <a:ext uri="{FF2B5EF4-FFF2-40B4-BE49-F238E27FC236}">
                <a16:creationId xmlns:a16="http://schemas.microsoft.com/office/drawing/2014/main" id="{F01970FD-D7AD-460C-83A9-9469558DFFB6}"/>
              </a:ext>
            </a:extLst>
          </p:cNvPr>
          <p:cNvSpPr>
            <a:spLocks noGrp="1"/>
          </p:cNvSpPr>
          <p:nvPr/>
        </p:nvSpPr>
        <p:spPr>
          <a:xfrm>
            <a:off x="913795" y="1580050"/>
            <a:ext cx="10364410" cy="26744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cs typeface="Times New Roman" panose="02020603050405020304" pitchFamily="18" charset="0"/>
              </a:rPr>
              <a:t>Train:</a:t>
            </a:r>
          </a:p>
          <a:p>
            <a:pPr lvl="1"/>
            <a:r>
              <a:rPr lang="en-US" sz="2000">
                <a:cs typeface="Times New Roman" panose="02020603050405020304" pitchFamily="18" charset="0"/>
              </a:rPr>
              <a:t>3D object detector pre-trained with 50 scenes on </a:t>
            </a:r>
            <a:r>
              <a:rPr lang="en-US" sz="2000" err="1">
                <a:cs typeface="Times New Roman" panose="02020603050405020304" pitchFamily="18" charset="0"/>
              </a:rPr>
              <a:t>nuScenes</a:t>
            </a:r>
            <a:r>
              <a:rPr lang="en-US" sz="2000">
                <a:cs typeface="Times New Roman" panose="02020603050405020304" pitchFamily="18" charset="0"/>
              </a:rPr>
              <a:t> [1] train</a:t>
            </a:r>
          </a:p>
          <a:p>
            <a:pPr lvl="1"/>
            <a:r>
              <a:rPr lang="en-US" sz="2000">
                <a:cs typeface="Times New Roman" panose="02020603050405020304" pitchFamily="18" charset="0"/>
              </a:rPr>
              <a:t>500 scenes from nuScenes train for Semi-Supervised Training</a:t>
            </a:r>
          </a:p>
          <a:p>
            <a:pPr lvl="1"/>
            <a:r>
              <a:rPr lang="en-US" sz="2000">
                <a:cs typeface="Times New Roman" panose="02020603050405020304" pitchFamily="18" charset="0"/>
              </a:rPr>
              <a:t>150 scenes from nuScenes train as validation set (not overlapping with the 500 scenes for semi-supervised training)</a:t>
            </a:r>
          </a:p>
          <a:p>
            <a:pPr marL="0" indent="0">
              <a:buNone/>
            </a:pPr>
            <a:r>
              <a:rPr lang="en-US" sz="2400">
                <a:cs typeface="Times New Roman" panose="02020603050405020304" pitchFamily="18" charset="0"/>
              </a:rPr>
              <a:t>Test:</a:t>
            </a:r>
          </a:p>
          <a:p>
            <a:pPr lvl="1"/>
            <a:r>
              <a:rPr lang="en-US" sz="2000">
                <a:cs typeface="Times New Roman" panose="02020603050405020304" pitchFamily="18" charset="0"/>
              </a:rPr>
              <a:t>150 scenes from nuScenes validation as test set</a:t>
            </a:r>
          </a:p>
          <a:p>
            <a:pPr lvl="1"/>
            <a:r>
              <a:rPr lang="en-US" sz="2000">
                <a:cs typeface="Times New Roman" panose="02020603050405020304" pitchFamily="18" charset="0"/>
              </a:rPr>
              <a:t>Metric: </a:t>
            </a:r>
            <a:r>
              <a:rPr lang="en-US" sz="2000" err="1">
                <a:cs typeface="Times New Roman" panose="02020603050405020304" pitchFamily="18" charset="0"/>
              </a:rPr>
              <a:t>mAP</a:t>
            </a:r>
            <a:endParaRPr lang="en-US" sz="2000">
              <a:cs typeface="Times New Roman" panose="02020603050405020304" pitchFamily="18" charset="0"/>
            </a:endParaRPr>
          </a:p>
        </p:txBody>
      </p:sp>
      <p:sp>
        <p:nvSpPr>
          <p:cNvPr id="39" name="Subtitle 2">
            <a:extLst>
              <a:ext uri="{FF2B5EF4-FFF2-40B4-BE49-F238E27FC236}">
                <a16:creationId xmlns:a16="http://schemas.microsoft.com/office/drawing/2014/main" id="{8A7FABAE-B27C-4F5E-ACDC-3530D1C7549E}"/>
              </a:ext>
            </a:extLst>
          </p:cNvPr>
          <p:cNvSpPr txBox="1">
            <a:spLocks/>
          </p:cNvSpPr>
          <p:nvPr/>
        </p:nvSpPr>
        <p:spPr>
          <a:xfrm>
            <a:off x="1051558" y="6248400"/>
            <a:ext cx="8778241" cy="38454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buNone/>
            </a:pPr>
            <a:r>
              <a:rPr lang="en-US" sz="1400">
                <a:cs typeface="Times New Roman"/>
              </a:rPr>
              <a:t>[1] Caesar, Holger et al. “nuScenes: A multimodal dataset for autonomous driving.”, CVPR2020</a:t>
            </a:r>
          </a:p>
        </p:txBody>
      </p:sp>
      <p:pic>
        <p:nvPicPr>
          <p:cNvPr id="5" name="Audio 4">
            <a:hlinkClick r:id="" action="ppaction://media"/>
            <a:extLst>
              <a:ext uri="{FF2B5EF4-FFF2-40B4-BE49-F238E27FC236}">
                <a16:creationId xmlns:a16="http://schemas.microsoft.com/office/drawing/2014/main" id="{CAA9787E-AF37-491E-A63D-11BA7638DE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42494902"/>
      </p:ext>
    </p:extLst>
  </p:cSld>
  <p:clrMapOvr>
    <a:masterClrMapping/>
  </p:clrMapOvr>
  <p:transition advTm="2231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4730CCAF-27C5-4ECF-B85D-A66E661219DD}"/>
              </a:ext>
            </a:extLst>
          </p:cNvPr>
          <p:cNvSpPr>
            <a:spLocks noGrp="1"/>
          </p:cNvSpPr>
          <p:nvPr>
            <p:ph type="title"/>
          </p:nvPr>
        </p:nvSpPr>
        <p:spPr>
          <a:xfrm>
            <a:off x="913795" y="609600"/>
            <a:ext cx="10533138" cy="970450"/>
          </a:xfrm>
        </p:spPr>
        <p:txBody>
          <a:bodyPr/>
          <a:lstStyle/>
          <a:p>
            <a:r>
              <a:rPr lang="en-US" sz="3600">
                <a:latin typeface="+mn-lt"/>
              </a:rPr>
              <a:t>Results: Baselines</a:t>
            </a:r>
            <a:endParaRPr lang="en-US">
              <a:latin typeface="+mn-lt"/>
            </a:endParaRPr>
          </a:p>
        </p:txBody>
      </p:sp>
      <p:graphicFrame>
        <p:nvGraphicFramePr>
          <p:cNvPr id="4" name="Chart 3">
            <a:extLst>
              <a:ext uri="{FF2B5EF4-FFF2-40B4-BE49-F238E27FC236}">
                <a16:creationId xmlns:a16="http://schemas.microsoft.com/office/drawing/2014/main" id="{0B65EB33-F21A-48C1-AC14-E5DD85EA6213}"/>
              </a:ext>
            </a:extLst>
          </p:cNvPr>
          <p:cNvGraphicFramePr/>
          <p:nvPr>
            <p:extLst>
              <p:ext uri="{D42A27DB-BD31-4B8C-83A1-F6EECF244321}">
                <p14:modId xmlns:p14="http://schemas.microsoft.com/office/powerpoint/2010/main" val="223830847"/>
              </p:ext>
            </p:extLst>
          </p:nvPr>
        </p:nvGraphicFramePr>
        <p:xfrm>
          <a:off x="1557261" y="1094825"/>
          <a:ext cx="9246205" cy="5418667"/>
        </p:xfrm>
        <a:graphic>
          <a:graphicData uri="http://schemas.openxmlformats.org/drawingml/2006/chart">
            <c:chart xmlns:c="http://schemas.openxmlformats.org/drawingml/2006/chart" xmlns:r="http://schemas.openxmlformats.org/officeDocument/2006/relationships" r:id="rId6"/>
          </a:graphicData>
        </a:graphic>
      </p:graphicFrame>
      <p:sp>
        <p:nvSpPr>
          <p:cNvPr id="5" name="Subtitle 2">
            <a:extLst>
              <a:ext uri="{FF2B5EF4-FFF2-40B4-BE49-F238E27FC236}">
                <a16:creationId xmlns:a16="http://schemas.microsoft.com/office/drawing/2014/main" id="{303B2AE3-E80F-4D53-BB6A-FBBEE224DF7E}"/>
              </a:ext>
            </a:extLst>
          </p:cNvPr>
          <p:cNvSpPr txBox="1">
            <a:spLocks/>
          </p:cNvSpPr>
          <p:nvPr/>
        </p:nvSpPr>
        <p:spPr>
          <a:xfrm>
            <a:off x="1051558" y="6321217"/>
            <a:ext cx="8778241" cy="38454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buNone/>
            </a:pPr>
            <a:r>
              <a:rPr lang="en-US" sz="1400">
                <a:cs typeface="Times New Roman"/>
              </a:rPr>
              <a:t>[1] </a:t>
            </a:r>
            <a:r>
              <a:rPr lang="en-US" sz="1400" err="1">
                <a:cs typeface="Times New Roman"/>
              </a:rPr>
              <a:t>Teichman</a:t>
            </a:r>
            <a:r>
              <a:rPr lang="en-US" sz="1400">
                <a:cs typeface="Times New Roman"/>
              </a:rPr>
              <a:t>, Alex et al. “Tracking-based semi-supervised learning.”, IJRR2012</a:t>
            </a:r>
          </a:p>
        </p:txBody>
      </p:sp>
      <p:sp>
        <p:nvSpPr>
          <p:cNvPr id="6" name="Subtitle 2">
            <a:extLst>
              <a:ext uri="{FF2B5EF4-FFF2-40B4-BE49-F238E27FC236}">
                <a16:creationId xmlns:a16="http://schemas.microsoft.com/office/drawing/2014/main" id="{9F5B73D7-3089-4CFE-8BE3-7838A8A65B6A}"/>
              </a:ext>
            </a:extLst>
          </p:cNvPr>
          <p:cNvSpPr txBox="1">
            <a:spLocks/>
          </p:cNvSpPr>
          <p:nvPr/>
        </p:nvSpPr>
        <p:spPr>
          <a:xfrm>
            <a:off x="1051558" y="6530489"/>
            <a:ext cx="8778241" cy="38454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buNone/>
            </a:pPr>
            <a:r>
              <a:rPr lang="en-US" sz="1400">
                <a:cs typeface="Times New Roman"/>
              </a:rPr>
              <a:t>[2] Zhao, Na et al. “</a:t>
            </a:r>
            <a:r>
              <a:rPr lang="en-US" sz="1400" err="1">
                <a:cs typeface="Times New Roman"/>
              </a:rPr>
              <a:t>Sess</a:t>
            </a:r>
            <a:r>
              <a:rPr lang="en-US" sz="1400">
                <a:cs typeface="Times New Roman"/>
              </a:rPr>
              <a:t>:  Self-</a:t>
            </a:r>
            <a:r>
              <a:rPr lang="en-US" sz="1400" err="1">
                <a:cs typeface="Times New Roman"/>
              </a:rPr>
              <a:t>ensembling</a:t>
            </a:r>
            <a:r>
              <a:rPr lang="en-US" sz="1400">
                <a:cs typeface="Times New Roman"/>
              </a:rPr>
              <a:t> semi-supervised 3d object detection.”, CVPR2020</a:t>
            </a:r>
          </a:p>
        </p:txBody>
      </p:sp>
      <p:pic>
        <p:nvPicPr>
          <p:cNvPr id="2" name="Audio 1">
            <a:hlinkClick r:id="" action="ppaction://media"/>
            <a:extLst>
              <a:ext uri="{FF2B5EF4-FFF2-40B4-BE49-F238E27FC236}">
                <a16:creationId xmlns:a16="http://schemas.microsoft.com/office/drawing/2014/main" id="{92C97342-F7A3-4C03-9B77-AD3E7C3510C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939735339"/>
      </p:ext>
    </p:extLst>
  </p:cSld>
  <p:clrMapOvr>
    <a:masterClrMapping/>
  </p:clrMapOvr>
  <p:transition advTm="1138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chart seriesIdx="0" categoryIdx="0" bldStep="ptInCategory"/>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chart seriesIdx="0" categoryIdx="1" bldStep="ptInCategory"/>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chart seriesIdx="0" categoryIdx="2" bldStep="ptInCategory"/>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chart seriesIdx="0" categoryIdx="3" bldStep="ptInCategory"/>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chart seriesIdx="0" categoryIdx="4" bldStep="ptInCategory"/>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Graphic spid="4" grpId="0" uiExpand="1">
        <p:bldSub>
          <a:bldChart bld="categoryEl"/>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5">
            <a:extLst>
              <a:ext uri="{FF2B5EF4-FFF2-40B4-BE49-F238E27FC236}">
                <a16:creationId xmlns:a16="http://schemas.microsoft.com/office/drawing/2014/main" id="{C07C33FA-EF51-4A25-8CCB-C47AC1718FBA}"/>
              </a:ext>
            </a:extLst>
          </p:cNvPr>
          <p:cNvSpPr>
            <a:spLocks noGrp="1"/>
          </p:cNvSpPr>
          <p:nvPr>
            <p:ph type="title"/>
          </p:nvPr>
        </p:nvSpPr>
        <p:spPr>
          <a:xfrm>
            <a:off x="913795" y="609600"/>
            <a:ext cx="10353762" cy="970450"/>
          </a:xfrm>
        </p:spPr>
        <p:txBody>
          <a:bodyPr/>
          <a:lstStyle/>
          <a:p>
            <a:r>
              <a:rPr lang="en-US" sz="3600"/>
              <a:t>3D Object Detection</a:t>
            </a:r>
            <a:endParaRPr lang="en-US"/>
          </a:p>
        </p:txBody>
      </p:sp>
      <p:grpSp>
        <p:nvGrpSpPr>
          <p:cNvPr id="2" name="Group 1">
            <a:extLst>
              <a:ext uri="{FF2B5EF4-FFF2-40B4-BE49-F238E27FC236}">
                <a16:creationId xmlns:a16="http://schemas.microsoft.com/office/drawing/2014/main" id="{EE1FA141-42BB-4FE5-9639-476E04BFBB2A}"/>
              </a:ext>
            </a:extLst>
          </p:cNvPr>
          <p:cNvGrpSpPr/>
          <p:nvPr/>
        </p:nvGrpSpPr>
        <p:grpSpPr>
          <a:xfrm>
            <a:off x="1110501" y="2684034"/>
            <a:ext cx="3884116" cy="2754369"/>
            <a:chOff x="1110501" y="2684034"/>
            <a:chExt cx="3884116" cy="2754369"/>
          </a:xfrm>
        </p:grpSpPr>
        <p:pic>
          <p:nvPicPr>
            <p:cNvPr id="2054" name="Picture 6">
              <a:extLst>
                <a:ext uri="{FF2B5EF4-FFF2-40B4-BE49-F238E27FC236}">
                  <a16:creationId xmlns:a16="http://schemas.microsoft.com/office/drawing/2014/main" id="{59DCF8A3-D4AC-4E51-BFFA-DAA07A0CE16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6084"/>
            <a:stretch/>
          </p:blipFill>
          <p:spPr bwMode="auto">
            <a:xfrm>
              <a:off x="1110501" y="2684034"/>
              <a:ext cx="3884116" cy="228600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A2F09E60-90AF-43F1-99E2-5F49E4F7B0BB}"/>
                </a:ext>
              </a:extLst>
            </p:cNvPr>
            <p:cNvSpPr txBox="1"/>
            <p:nvPr/>
          </p:nvSpPr>
          <p:spPr>
            <a:xfrm>
              <a:off x="1547595" y="4976738"/>
              <a:ext cx="3009927" cy="461665"/>
            </a:xfrm>
            <a:prstGeom prst="rect">
              <a:avLst/>
            </a:prstGeom>
            <a:noFill/>
          </p:spPr>
          <p:txBody>
            <a:bodyPr wrap="none" rtlCol="0">
              <a:spAutoFit/>
            </a:bodyPr>
            <a:lstStyle/>
            <a:p>
              <a:r>
                <a:rPr lang="en-US" sz="2400"/>
                <a:t>Autonomous Driving</a:t>
              </a:r>
            </a:p>
          </p:txBody>
        </p:sp>
      </p:grpSp>
      <p:grpSp>
        <p:nvGrpSpPr>
          <p:cNvPr id="4" name="Group 3">
            <a:extLst>
              <a:ext uri="{FF2B5EF4-FFF2-40B4-BE49-F238E27FC236}">
                <a16:creationId xmlns:a16="http://schemas.microsoft.com/office/drawing/2014/main" id="{69A38EBE-D154-45C8-B093-2430EB9CA8C1}"/>
              </a:ext>
            </a:extLst>
          </p:cNvPr>
          <p:cNvGrpSpPr/>
          <p:nvPr/>
        </p:nvGrpSpPr>
        <p:grpSpPr>
          <a:xfrm>
            <a:off x="5160413" y="2684034"/>
            <a:ext cx="3767070" cy="2754369"/>
            <a:chOff x="5160413" y="2684034"/>
            <a:chExt cx="3767070" cy="2754369"/>
          </a:xfrm>
        </p:grpSpPr>
        <p:pic>
          <p:nvPicPr>
            <p:cNvPr id="2058" name="Picture 10" descr="GitHub - timzhang642/3D-Machine-Learning: A resource repository for 3D  machine learning">
              <a:extLst>
                <a:ext uri="{FF2B5EF4-FFF2-40B4-BE49-F238E27FC236}">
                  <a16:creationId xmlns:a16="http://schemas.microsoft.com/office/drawing/2014/main" id="{6820F8B3-9CC5-44B4-AC4A-1C0F742131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60413" y="2684034"/>
              <a:ext cx="3767070" cy="22860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EAF44656-C218-4A0E-AD0B-129D4BECCFFC}"/>
                </a:ext>
              </a:extLst>
            </p:cNvPr>
            <p:cNvSpPr txBox="1"/>
            <p:nvPr/>
          </p:nvSpPr>
          <p:spPr>
            <a:xfrm>
              <a:off x="6048322" y="4976738"/>
              <a:ext cx="1991251" cy="461665"/>
            </a:xfrm>
            <a:prstGeom prst="rect">
              <a:avLst/>
            </a:prstGeom>
            <a:noFill/>
          </p:spPr>
          <p:txBody>
            <a:bodyPr wrap="none" rtlCol="0">
              <a:spAutoFit/>
            </a:bodyPr>
            <a:lstStyle/>
            <a:p>
              <a:r>
                <a:rPr lang="en-US" sz="2400"/>
                <a:t>Manipulation</a:t>
              </a:r>
            </a:p>
          </p:txBody>
        </p:sp>
      </p:grpSp>
      <p:grpSp>
        <p:nvGrpSpPr>
          <p:cNvPr id="5" name="Group 4">
            <a:extLst>
              <a:ext uri="{FF2B5EF4-FFF2-40B4-BE49-F238E27FC236}">
                <a16:creationId xmlns:a16="http://schemas.microsoft.com/office/drawing/2014/main" id="{5F7EB9C6-FCF4-4F21-AFB1-8678DAE45308}"/>
              </a:ext>
            </a:extLst>
          </p:cNvPr>
          <p:cNvGrpSpPr/>
          <p:nvPr/>
        </p:nvGrpSpPr>
        <p:grpSpPr>
          <a:xfrm>
            <a:off x="9093280" y="2684034"/>
            <a:ext cx="2174277" cy="2754369"/>
            <a:chOff x="9093280" y="2684034"/>
            <a:chExt cx="2174277" cy="2754369"/>
          </a:xfrm>
        </p:grpSpPr>
        <p:pic>
          <p:nvPicPr>
            <p:cNvPr id="2056" name="Picture 8">
              <a:extLst>
                <a:ext uri="{FF2B5EF4-FFF2-40B4-BE49-F238E27FC236}">
                  <a16:creationId xmlns:a16="http://schemas.microsoft.com/office/drawing/2014/main" id="{CFB4C8BD-E245-414E-A28C-A4C5DD02B86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4221"/>
            <a:stretch/>
          </p:blipFill>
          <p:spPr bwMode="auto">
            <a:xfrm>
              <a:off x="9093280" y="2684034"/>
              <a:ext cx="2174277" cy="228600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73473D59-0F35-42C0-9556-DF41AAF92790}"/>
                </a:ext>
              </a:extLst>
            </p:cNvPr>
            <p:cNvSpPr txBox="1"/>
            <p:nvPr/>
          </p:nvSpPr>
          <p:spPr>
            <a:xfrm>
              <a:off x="9648862" y="4976738"/>
              <a:ext cx="1063112" cy="461665"/>
            </a:xfrm>
            <a:prstGeom prst="rect">
              <a:avLst/>
            </a:prstGeom>
            <a:noFill/>
          </p:spPr>
          <p:txBody>
            <a:bodyPr wrap="none" rtlCol="0">
              <a:spAutoFit/>
            </a:bodyPr>
            <a:lstStyle/>
            <a:p>
              <a:r>
                <a:rPr lang="en-US" sz="2400"/>
                <a:t>AR/VR</a:t>
              </a:r>
            </a:p>
          </p:txBody>
        </p:sp>
      </p:grpSp>
      <p:sp>
        <p:nvSpPr>
          <p:cNvPr id="39" name="TextBox 38">
            <a:extLst>
              <a:ext uri="{FF2B5EF4-FFF2-40B4-BE49-F238E27FC236}">
                <a16:creationId xmlns:a16="http://schemas.microsoft.com/office/drawing/2014/main" id="{B0F04B5A-49F1-4E52-BE4E-BFAE610A8055}"/>
              </a:ext>
            </a:extLst>
          </p:cNvPr>
          <p:cNvSpPr txBox="1"/>
          <p:nvPr/>
        </p:nvSpPr>
        <p:spPr>
          <a:xfrm>
            <a:off x="1547595" y="1901209"/>
            <a:ext cx="2367956" cy="461665"/>
          </a:xfrm>
          <a:prstGeom prst="rect">
            <a:avLst/>
          </a:prstGeom>
          <a:noFill/>
        </p:spPr>
        <p:txBody>
          <a:bodyPr wrap="none" rtlCol="0">
            <a:spAutoFit/>
          </a:bodyPr>
          <a:lstStyle/>
          <a:p>
            <a:r>
              <a:rPr lang="en-US" sz="2400"/>
              <a:t>Fundamental In:</a:t>
            </a:r>
          </a:p>
        </p:txBody>
      </p:sp>
      <p:pic>
        <p:nvPicPr>
          <p:cNvPr id="6" name="Audio 5">
            <a:hlinkClick r:id="" action="ppaction://media"/>
            <a:extLst>
              <a:ext uri="{FF2B5EF4-FFF2-40B4-BE49-F238E27FC236}">
                <a16:creationId xmlns:a16="http://schemas.microsoft.com/office/drawing/2014/main" id="{BCD6E7E6-076E-40DB-9454-136411F399A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522999629"/>
      </p:ext>
    </p:extLst>
  </p:cSld>
  <p:clrMapOvr>
    <a:masterClrMapping/>
  </p:clrMapOvr>
  <p:transition advTm="202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4730CCAF-27C5-4ECF-B85D-A66E661219DD}"/>
              </a:ext>
            </a:extLst>
          </p:cNvPr>
          <p:cNvSpPr>
            <a:spLocks noGrp="1"/>
          </p:cNvSpPr>
          <p:nvPr>
            <p:ph type="title"/>
          </p:nvPr>
        </p:nvSpPr>
        <p:spPr>
          <a:xfrm>
            <a:off x="913795" y="609600"/>
            <a:ext cx="10533138" cy="970450"/>
          </a:xfrm>
        </p:spPr>
        <p:txBody>
          <a:bodyPr/>
          <a:lstStyle/>
          <a:p>
            <a:r>
              <a:rPr lang="en-US" sz="3600">
                <a:latin typeface="+mn-lt"/>
              </a:rPr>
              <a:t>Results: Ablation</a:t>
            </a:r>
            <a:endParaRPr lang="en-US">
              <a:latin typeface="+mn-lt"/>
            </a:endParaRPr>
          </a:p>
        </p:txBody>
      </p:sp>
      <p:graphicFrame>
        <p:nvGraphicFramePr>
          <p:cNvPr id="10" name="Chart 9">
            <a:extLst>
              <a:ext uri="{FF2B5EF4-FFF2-40B4-BE49-F238E27FC236}">
                <a16:creationId xmlns:a16="http://schemas.microsoft.com/office/drawing/2014/main" id="{24F40C0F-17AD-4460-BA28-DDB421187BAF}"/>
              </a:ext>
            </a:extLst>
          </p:cNvPr>
          <p:cNvGraphicFramePr/>
          <p:nvPr>
            <p:extLst>
              <p:ext uri="{D42A27DB-BD31-4B8C-83A1-F6EECF244321}">
                <p14:modId xmlns:p14="http://schemas.microsoft.com/office/powerpoint/2010/main" val="3397438657"/>
              </p:ext>
            </p:extLst>
          </p:nvPr>
        </p:nvGraphicFramePr>
        <p:xfrm>
          <a:off x="497114" y="1257300"/>
          <a:ext cx="11366500" cy="5418667"/>
        </p:xfrm>
        <a:graphic>
          <a:graphicData uri="http://schemas.openxmlformats.org/drawingml/2006/chart">
            <c:chart xmlns:c="http://schemas.openxmlformats.org/drawingml/2006/chart" xmlns:r="http://schemas.openxmlformats.org/officeDocument/2006/relationships" r:id="rId6"/>
          </a:graphicData>
        </a:graphic>
      </p:graphicFrame>
      <p:pic>
        <p:nvPicPr>
          <p:cNvPr id="6" name="Audio 5">
            <a:hlinkClick r:id="" action="ppaction://media"/>
            <a:extLst>
              <a:ext uri="{FF2B5EF4-FFF2-40B4-BE49-F238E27FC236}">
                <a16:creationId xmlns:a16="http://schemas.microsoft.com/office/drawing/2014/main" id="{489C06AB-2F78-4416-A1C7-BD36BC23B27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504876755"/>
      </p:ext>
    </p:extLst>
  </p:cSld>
  <p:clrMapOvr>
    <a:masterClrMapping/>
  </p:clrMapOvr>
  <p:transition advTm="4561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graphicEl>
                                              <a:chart seriesIdx="-4" categoryIdx="0" bldStep="category"/>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graphicEl>
                                              <a:chart seriesIdx="-4" categoryIdx="1" bldStep="category"/>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graphicEl>
                                              <a:chart seriesIdx="-4" categoryIdx="2" bldStep="category"/>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graphicEl>
                                              <a:chart seriesIdx="-4" categoryIdx="3" bldStep="category"/>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bldLst>
      <p:bldGraphic spid="10" grpId="0" uiExpand="1">
        <p:bldSub>
          <a:bldChart bld="category"/>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4730CCAF-27C5-4ECF-B85D-A66E661219DD}"/>
              </a:ext>
            </a:extLst>
          </p:cNvPr>
          <p:cNvSpPr>
            <a:spLocks noGrp="1"/>
          </p:cNvSpPr>
          <p:nvPr>
            <p:ph type="title"/>
          </p:nvPr>
        </p:nvSpPr>
        <p:spPr>
          <a:xfrm>
            <a:off x="913795" y="609600"/>
            <a:ext cx="10533138" cy="970450"/>
          </a:xfrm>
        </p:spPr>
        <p:txBody>
          <a:bodyPr/>
          <a:lstStyle/>
          <a:p>
            <a:r>
              <a:rPr lang="en-US" sz="3600">
                <a:latin typeface="+mn-lt"/>
              </a:rPr>
              <a:t>Results: Qualitative</a:t>
            </a:r>
            <a:endParaRPr lang="en-US">
              <a:latin typeface="+mn-lt"/>
            </a:endParaRPr>
          </a:p>
        </p:txBody>
      </p:sp>
      <p:sp>
        <p:nvSpPr>
          <p:cNvPr id="6" name="TextBox 5">
            <a:extLst>
              <a:ext uri="{FF2B5EF4-FFF2-40B4-BE49-F238E27FC236}">
                <a16:creationId xmlns:a16="http://schemas.microsoft.com/office/drawing/2014/main" id="{3BBD9013-7F4C-4AE1-9F78-3403EF3BAB9B}"/>
              </a:ext>
            </a:extLst>
          </p:cNvPr>
          <p:cNvSpPr txBox="1"/>
          <p:nvPr/>
        </p:nvSpPr>
        <p:spPr>
          <a:xfrm>
            <a:off x="4670482" y="6051235"/>
            <a:ext cx="3825818" cy="461665"/>
          </a:xfrm>
          <a:prstGeom prst="rect">
            <a:avLst/>
          </a:prstGeom>
          <a:noFill/>
        </p:spPr>
        <p:txBody>
          <a:bodyPr wrap="square" rtlCol="0">
            <a:spAutoFit/>
          </a:bodyPr>
          <a:lstStyle/>
          <a:p>
            <a:r>
              <a:rPr lang="en-US" sz="2400"/>
              <a:t>Correct False Positive</a:t>
            </a:r>
          </a:p>
        </p:txBody>
      </p:sp>
      <p:pic>
        <p:nvPicPr>
          <p:cNvPr id="4" name="Picture 3" descr="A picture containing engineering drawing&#10;&#10;Description automatically generated">
            <a:extLst>
              <a:ext uri="{FF2B5EF4-FFF2-40B4-BE49-F238E27FC236}">
                <a16:creationId xmlns:a16="http://schemas.microsoft.com/office/drawing/2014/main" id="{15990F28-137E-4798-8D06-B6664A5B91E3}"/>
              </a:ext>
            </a:extLst>
          </p:cNvPr>
          <p:cNvPicPr>
            <a:picLocks noChangeAspect="1"/>
          </p:cNvPicPr>
          <p:nvPr/>
        </p:nvPicPr>
        <p:blipFill rotWithShape="1">
          <a:blip r:embed="rId5"/>
          <a:srcRect l="19453" t="-28"/>
          <a:stretch/>
        </p:blipFill>
        <p:spPr>
          <a:xfrm>
            <a:off x="4670482" y="1458930"/>
            <a:ext cx="4862500" cy="4132121"/>
          </a:xfrm>
          <a:prstGeom prst="rect">
            <a:avLst/>
          </a:prstGeom>
        </p:spPr>
      </p:pic>
      <p:sp>
        <p:nvSpPr>
          <p:cNvPr id="5" name="TextBox 4">
            <a:extLst>
              <a:ext uri="{FF2B5EF4-FFF2-40B4-BE49-F238E27FC236}">
                <a16:creationId xmlns:a16="http://schemas.microsoft.com/office/drawing/2014/main" id="{1ADD0660-3182-49FB-9D9E-48B363CC76DB}"/>
              </a:ext>
            </a:extLst>
          </p:cNvPr>
          <p:cNvSpPr txBox="1"/>
          <p:nvPr/>
        </p:nvSpPr>
        <p:spPr>
          <a:xfrm>
            <a:off x="2781560" y="2006602"/>
            <a:ext cx="1236542" cy="461665"/>
          </a:xfrm>
          <a:prstGeom prst="rect">
            <a:avLst/>
          </a:prstGeom>
          <a:noFill/>
        </p:spPr>
        <p:txBody>
          <a:bodyPr wrap="square" rtlCol="0">
            <a:spAutoFit/>
          </a:bodyPr>
          <a:lstStyle/>
          <a:p>
            <a:r>
              <a:rPr lang="en-US" sz="2400"/>
              <a:t>Student</a:t>
            </a:r>
          </a:p>
        </p:txBody>
      </p:sp>
      <p:sp>
        <p:nvSpPr>
          <p:cNvPr id="7" name="TextBox 6">
            <a:extLst>
              <a:ext uri="{FF2B5EF4-FFF2-40B4-BE49-F238E27FC236}">
                <a16:creationId xmlns:a16="http://schemas.microsoft.com/office/drawing/2014/main" id="{5A3BD34B-91A4-4136-9A3F-2B5A99A0E643}"/>
              </a:ext>
            </a:extLst>
          </p:cNvPr>
          <p:cNvSpPr txBox="1"/>
          <p:nvPr/>
        </p:nvSpPr>
        <p:spPr>
          <a:xfrm>
            <a:off x="2781560" y="2898703"/>
            <a:ext cx="1236542" cy="461665"/>
          </a:xfrm>
          <a:prstGeom prst="rect">
            <a:avLst/>
          </a:prstGeom>
          <a:noFill/>
        </p:spPr>
        <p:txBody>
          <a:bodyPr wrap="square" rtlCol="0">
            <a:spAutoFit/>
          </a:bodyPr>
          <a:lstStyle/>
          <a:p>
            <a:r>
              <a:rPr lang="en-US" sz="2400"/>
              <a:t>Ours</a:t>
            </a:r>
          </a:p>
        </p:txBody>
      </p:sp>
      <p:sp>
        <p:nvSpPr>
          <p:cNvPr id="10" name="TextBox 9">
            <a:extLst>
              <a:ext uri="{FF2B5EF4-FFF2-40B4-BE49-F238E27FC236}">
                <a16:creationId xmlns:a16="http://schemas.microsoft.com/office/drawing/2014/main" id="{66EAC171-D046-436C-AAB9-993D983EF4A3}"/>
              </a:ext>
            </a:extLst>
          </p:cNvPr>
          <p:cNvSpPr txBox="1"/>
          <p:nvPr/>
        </p:nvSpPr>
        <p:spPr>
          <a:xfrm>
            <a:off x="2781560" y="3786964"/>
            <a:ext cx="1236542" cy="461665"/>
          </a:xfrm>
          <a:prstGeom prst="rect">
            <a:avLst/>
          </a:prstGeom>
          <a:noFill/>
        </p:spPr>
        <p:txBody>
          <a:bodyPr wrap="square" rtlCol="0">
            <a:spAutoFit/>
          </a:bodyPr>
          <a:lstStyle/>
          <a:p>
            <a:r>
              <a:rPr lang="en-US" sz="2400"/>
              <a:t>Student</a:t>
            </a:r>
          </a:p>
        </p:txBody>
      </p:sp>
      <p:sp>
        <p:nvSpPr>
          <p:cNvPr id="11" name="TextBox 10">
            <a:extLst>
              <a:ext uri="{FF2B5EF4-FFF2-40B4-BE49-F238E27FC236}">
                <a16:creationId xmlns:a16="http://schemas.microsoft.com/office/drawing/2014/main" id="{541F0D87-33CB-4464-9429-70947233B4CA}"/>
              </a:ext>
            </a:extLst>
          </p:cNvPr>
          <p:cNvSpPr txBox="1"/>
          <p:nvPr/>
        </p:nvSpPr>
        <p:spPr>
          <a:xfrm>
            <a:off x="2781560" y="4679065"/>
            <a:ext cx="1236542" cy="461665"/>
          </a:xfrm>
          <a:prstGeom prst="rect">
            <a:avLst/>
          </a:prstGeom>
          <a:noFill/>
        </p:spPr>
        <p:txBody>
          <a:bodyPr wrap="square" rtlCol="0">
            <a:spAutoFit/>
          </a:bodyPr>
          <a:lstStyle/>
          <a:p>
            <a:r>
              <a:rPr lang="en-US" sz="2400"/>
              <a:t>Ours</a:t>
            </a:r>
          </a:p>
        </p:txBody>
      </p:sp>
      <p:pic>
        <p:nvPicPr>
          <p:cNvPr id="2" name="Audio 1">
            <a:hlinkClick r:id="" action="ppaction://media"/>
            <a:extLst>
              <a:ext uri="{FF2B5EF4-FFF2-40B4-BE49-F238E27FC236}">
                <a16:creationId xmlns:a16="http://schemas.microsoft.com/office/drawing/2014/main" id="{0CE2622E-945B-46C9-B6C4-6779DE8647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79088564"/>
      </p:ext>
    </p:extLst>
  </p:cSld>
  <p:clrMapOvr>
    <a:masterClrMapping/>
  </p:clrMapOvr>
  <p:transition advTm="530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4730CCAF-27C5-4ECF-B85D-A66E661219DD}"/>
              </a:ext>
            </a:extLst>
          </p:cNvPr>
          <p:cNvSpPr>
            <a:spLocks noGrp="1"/>
          </p:cNvSpPr>
          <p:nvPr>
            <p:ph type="title"/>
          </p:nvPr>
        </p:nvSpPr>
        <p:spPr>
          <a:xfrm>
            <a:off x="913795" y="609600"/>
            <a:ext cx="10533138" cy="970450"/>
          </a:xfrm>
        </p:spPr>
        <p:txBody>
          <a:bodyPr/>
          <a:lstStyle/>
          <a:p>
            <a:r>
              <a:rPr lang="en-US" sz="3600">
                <a:latin typeface="+mn-lt"/>
              </a:rPr>
              <a:t>Results: Qualitative</a:t>
            </a:r>
            <a:endParaRPr lang="en-US">
              <a:latin typeface="+mn-lt"/>
            </a:endParaRPr>
          </a:p>
        </p:txBody>
      </p:sp>
      <p:sp>
        <p:nvSpPr>
          <p:cNvPr id="4" name="TextBox 3">
            <a:extLst>
              <a:ext uri="{FF2B5EF4-FFF2-40B4-BE49-F238E27FC236}">
                <a16:creationId xmlns:a16="http://schemas.microsoft.com/office/drawing/2014/main" id="{E8328C3E-4CB3-483E-B861-B4D4E28DFC57}"/>
              </a:ext>
            </a:extLst>
          </p:cNvPr>
          <p:cNvSpPr txBox="1"/>
          <p:nvPr/>
        </p:nvSpPr>
        <p:spPr>
          <a:xfrm>
            <a:off x="4670482" y="6051235"/>
            <a:ext cx="3825818" cy="461665"/>
          </a:xfrm>
          <a:prstGeom prst="rect">
            <a:avLst/>
          </a:prstGeom>
          <a:noFill/>
        </p:spPr>
        <p:txBody>
          <a:bodyPr wrap="square" rtlCol="0">
            <a:spAutoFit/>
          </a:bodyPr>
          <a:lstStyle/>
          <a:p>
            <a:r>
              <a:rPr lang="en-US" sz="2400"/>
              <a:t>Correct False Negative</a:t>
            </a:r>
          </a:p>
        </p:txBody>
      </p:sp>
      <p:pic>
        <p:nvPicPr>
          <p:cNvPr id="5" name="Picture 4" descr="A picture containing calendar&#10;&#10;Description automatically generated">
            <a:extLst>
              <a:ext uri="{FF2B5EF4-FFF2-40B4-BE49-F238E27FC236}">
                <a16:creationId xmlns:a16="http://schemas.microsoft.com/office/drawing/2014/main" id="{0D337B24-9E2A-47E8-B07E-17C3C9878278}"/>
              </a:ext>
            </a:extLst>
          </p:cNvPr>
          <p:cNvPicPr>
            <a:picLocks noChangeAspect="1"/>
          </p:cNvPicPr>
          <p:nvPr/>
        </p:nvPicPr>
        <p:blipFill rotWithShape="1">
          <a:blip r:embed="rId5"/>
          <a:srcRect l="17123" t="-193"/>
          <a:stretch/>
        </p:blipFill>
        <p:spPr>
          <a:xfrm>
            <a:off x="4670482" y="1397285"/>
            <a:ext cx="4907756" cy="4125986"/>
          </a:xfrm>
          <a:prstGeom prst="rect">
            <a:avLst/>
          </a:prstGeom>
        </p:spPr>
      </p:pic>
      <p:sp>
        <p:nvSpPr>
          <p:cNvPr id="6" name="TextBox 5">
            <a:extLst>
              <a:ext uri="{FF2B5EF4-FFF2-40B4-BE49-F238E27FC236}">
                <a16:creationId xmlns:a16="http://schemas.microsoft.com/office/drawing/2014/main" id="{3DFC4E0B-ADBC-47F6-8A6A-99B2418B0480}"/>
              </a:ext>
            </a:extLst>
          </p:cNvPr>
          <p:cNvSpPr txBox="1"/>
          <p:nvPr/>
        </p:nvSpPr>
        <p:spPr>
          <a:xfrm>
            <a:off x="2872116" y="1956657"/>
            <a:ext cx="1236542" cy="461665"/>
          </a:xfrm>
          <a:prstGeom prst="rect">
            <a:avLst/>
          </a:prstGeom>
          <a:noFill/>
        </p:spPr>
        <p:txBody>
          <a:bodyPr wrap="square" rtlCol="0">
            <a:spAutoFit/>
          </a:bodyPr>
          <a:lstStyle/>
          <a:p>
            <a:r>
              <a:rPr lang="en-US" sz="2400"/>
              <a:t>Student</a:t>
            </a:r>
          </a:p>
        </p:txBody>
      </p:sp>
      <p:sp>
        <p:nvSpPr>
          <p:cNvPr id="7" name="TextBox 6">
            <a:extLst>
              <a:ext uri="{FF2B5EF4-FFF2-40B4-BE49-F238E27FC236}">
                <a16:creationId xmlns:a16="http://schemas.microsoft.com/office/drawing/2014/main" id="{EDE308D5-2258-419B-8B7F-8DF75B5604CB}"/>
              </a:ext>
            </a:extLst>
          </p:cNvPr>
          <p:cNvSpPr txBox="1"/>
          <p:nvPr/>
        </p:nvSpPr>
        <p:spPr>
          <a:xfrm>
            <a:off x="2872116" y="2848758"/>
            <a:ext cx="1236542" cy="461665"/>
          </a:xfrm>
          <a:prstGeom prst="rect">
            <a:avLst/>
          </a:prstGeom>
          <a:noFill/>
        </p:spPr>
        <p:txBody>
          <a:bodyPr wrap="square" rtlCol="0">
            <a:spAutoFit/>
          </a:bodyPr>
          <a:lstStyle/>
          <a:p>
            <a:r>
              <a:rPr lang="en-US" sz="2400"/>
              <a:t>Ours</a:t>
            </a:r>
          </a:p>
        </p:txBody>
      </p:sp>
      <p:sp>
        <p:nvSpPr>
          <p:cNvPr id="8" name="TextBox 7">
            <a:extLst>
              <a:ext uri="{FF2B5EF4-FFF2-40B4-BE49-F238E27FC236}">
                <a16:creationId xmlns:a16="http://schemas.microsoft.com/office/drawing/2014/main" id="{14795669-2994-48B7-8C8F-A4C3727EC4D7}"/>
              </a:ext>
            </a:extLst>
          </p:cNvPr>
          <p:cNvSpPr txBox="1"/>
          <p:nvPr/>
        </p:nvSpPr>
        <p:spPr>
          <a:xfrm>
            <a:off x="2872116" y="3737019"/>
            <a:ext cx="1236542" cy="461665"/>
          </a:xfrm>
          <a:prstGeom prst="rect">
            <a:avLst/>
          </a:prstGeom>
          <a:noFill/>
        </p:spPr>
        <p:txBody>
          <a:bodyPr wrap="square" rtlCol="0">
            <a:spAutoFit/>
          </a:bodyPr>
          <a:lstStyle/>
          <a:p>
            <a:r>
              <a:rPr lang="en-US" sz="2400"/>
              <a:t>Student</a:t>
            </a:r>
          </a:p>
        </p:txBody>
      </p:sp>
      <p:sp>
        <p:nvSpPr>
          <p:cNvPr id="9" name="TextBox 8">
            <a:extLst>
              <a:ext uri="{FF2B5EF4-FFF2-40B4-BE49-F238E27FC236}">
                <a16:creationId xmlns:a16="http://schemas.microsoft.com/office/drawing/2014/main" id="{75D47478-8F0E-49D3-9224-02E393BBCAF0}"/>
              </a:ext>
            </a:extLst>
          </p:cNvPr>
          <p:cNvSpPr txBox="1"/>
          <p:nvPr/>
        </p:nvSpPr>
        <p:spPr>
          <a:xfrm>
            <a:off x="2872116" y="4629120"/>
            <a:ext cx="1236542" cy="461665"/>
          </a:xfrm>
          <a:prstGeom prst="rect">
            <a:avLst/>
          </a:prstGeom>
          <a:noFill/>
        </p:spPr>
        <p:txBody>
          <a:bodyPr wrap="square" rtlCol="0">
            <a:spAutoFit/>
          </a:bodyPr>
          <a:lstStyle/>
          <a:p>
            <a:r>
              <a:rPr lang="en-US" sz="2400"/>
              <a:t>Ours</a:t>
            </a:r>
          </a:p>
        </p:txBody>
      </p:sp>
      <p:pic>
        <p:nvPicPr>
          <p:cNvPr id="2" name="Audio 1">
            <a:hlinkClick r:id="" action="ppaction://media"/>
            <a:extLst>
              <a:ext uri="{FF2B5EF4-FFF2-40B4-BE49-F238E27FC236}">
                <a16:creationId xmlns:a16="http://schemas.microsoft.com/office/drawing/2014/main" id="{6413EE89-F2CF-4922-8113-54B3E34E1B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30775861"/>
      </p:ext>
    </p:extLst>
  </p:cSld>
  <p:clrMapOvr>
    <a:masterClrMapping/>
  </p:clrMapOvr>
  <p:transition advTm="595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itle 5">
            <a:extLst>
              <a:ext uri="{FF2B5EF4-FFF2-40B4-BE49-F238E27FC236}">
                <a16:creationId xmlns:a16="http://schemas.microsoft.com/office/drawing/2014/main" id="{F6C6AACE-719B-4E51-84E3-8A7C2AC62455}"/>
              </a:ext>
            </a:extLst>
          </p:cNvPr>
          <p:cNvSpPr txBox="1">
            <a:spLocks/>
          </p:cNvSpPr>
          <p:nvPr/>
        </p:nvSpPr>
        <p:spPr>
          <a:xfrm>
            <a:off x="913795" y="609600"/>
            <a:ext cx="10353762" cy="970450"/>
          </a:xfrm>
          <a:prstGeom prst="rect">
            <a:avLst/>
          </a:prstGeom>
        </p:spPr>
        <p:txBody>
          <a:bodyPr vert="horz" wrap="square" lIns="0" tIns="0" rIns="0" bIns="0" rtlCol="0" anchor="t">
            <a:no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r>
              <a:rPr lang="en-US"/>
              <a:t>Conclusion</a:t>
            </a:r>
          </a:p>
        </p:txBody>
      </p:sp>
      <p:grpSp>
        <p:nvGrpSpPr>
          <p:cNvPr id="26" name="Group 25">
            <a:extLst>
              <a:ext uri="{FF2B5EF4-FFF2-40B4-BE49-F238E27FC236}">
                <a16:creationId xmlns:a16="http://schemas.microsoft.com/office/drawing/2014/main" id="{EC48722A-D543-455E-9602-51EEC806C326}"/>
              </a:ext>
            </a:extLst>
          </p:cNvPr>
          <p:cNvGrpSpPr/>
          <p:nvPr/>
        </p:nvGrpSpPr>
        <p:grpSpPr>
          <a:xfrm>
            <a:off x="1319902" y="4129604"/>
            <a:ext cx="4268062" cy="2303329"/>
            <a:chOff x="1713602" y="1001383"/>
            <a:chExt cx="4268062" cy="2303329"/>
          </a:xfrm>
        </p:grpSpPr>
        <p:sp>
          <p:nvSpPr>
            <p:cNvPr id="27" name="TextBox 3">
              <a:extLst>
                <a:ext uri="{FF2B5EF4-FFF2-40B4-BE49-F238E27FC236}">
                  <a16:creationId xmlns:a16="http://schemas.microsoft.com/office/drawing/2014/main" id="{E87C7DE6-ED44-48D7-9B75-ACC94599F080}"/>
                </a:ext>
              </a:extLst>
            </p:cNvPr>
            <p:cNvSpPr txBox="1"/>
            <p:nvPr/>
          </p:nvSpPr>
          <p:spPr>
            <a:xfrm>
              <a:off x="1713602" y="1914042"/>
              <a:ext cx="1135920" cy="584775"/>
            </a:xfrm>
            <a:prstGeom prst="rect">
              <a:avLst/>
            </a:prstGeom>
            <a:noFill/>
            <a:ln w="28575">
              <a:solidFill>
                <a:srgbClr val="30E5D0"/>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rgbClr val="30E5D0"/>
                  </a:solidFill>
                  <a:latin typeface="Times New Roman" panose="02020603050405020304" pitchFamily="18" charset="0"/>
                  <a:cs typeface="Times New Roman" panose="02020603050405020304" pitchFamily="18" charset="0"/>
                </a:rPr>
                <a:t>Temporal </a:t>
              </a:r>
              <a:r>
                <a:rPr lang="en-US" altLang="zh-CN" sz="1600" b="1">
                  <a:solidFill>
                    <a:srgbClr val="30E5D0"/>
                  </a:solidFill>
                  <a:latin typeface="Times New Roman" panose="02020603050405020304" pitchFamily="18" charset="0"/>
                  <a:cs typeface="Times New Roman" panose="02020603050405020304" pitchFamily="18" charset="0"/>
                </a:rPr>
                <a:t>GNN</a:t>
              </a:r>
              <a:endParaRPr lang="en-US" sz="1600" b="1">
                <a:solidFill>
                  <a:srgbClr val="30E5D0"/>
                </a:solidFill>
                <a:latin typeface="Times New Roman" panose="02020603050405020304" pitchFamily="18" charset="0"/>
                <a:cs typeface="Times New Roman" panose="02020603050405020304" pitchFamily="18" charset="0"/>
              </a:endParaRPr>
            </a:p>
          </p:txBody>
        </p:sp>
        <p:sp>
          <p:nvSpPr>
            <p:cNvPr id="28" name="TextBox 3">
              <a:extLst>
                <a:ext uri="{FF2B5EF4-FFF2-40B4-BE49-F238E27FC236}">
                  <a16:creationId xmlns:a16="http://schemas.microsoft.com/office/drawing/2014/main" id="{8F0385B9-99DB-4EB2-8F06-F997558DAC41}"/>
                </a:ext>
              </a:extLst>
            </p:cNvPr>
            <p:cNvSpPr txBox="1"/>
            <p:nvPr/>
          </p:nvSpPr>
          <p:spPr>
            <a:xfrm>
              <a:off x="4950012" y="2037153"/>
              <a:ext cx="1031652" cy="338554"/>
            </a:xfrm>
            <a:prstGeom prst="rect">
              <a:avLst/>
            </a:prstGeom>
            <a:noFill/>
            <a:ln w="28575">
              <a:solidFill>
                <a:srgbClr val="30E5D0"/>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rgbClr val="30E5D0"/>
                  </a:solidFill>
                  <a:latin typeface="Times New Roman" panose="02020603050405020304" pitchFamily="18" charset="0"/>
                  <a:cs typeface="Times New Roman" panose="02020603050405020304" pitchFamily="18" charset="0"/>
                </a:rPr>
                <a:t>Detector</a:t>
              </a:r>
            </a:p>
          </p:txBody>
        </p:sp>
        <p:sp>
          <p:nvSpPr>
            <p:cNvPr id="29" name="TextBox 28">
              <a:extLst>
                <a:ext uri="{FF2B5EF4-FFF2-40B4-BE49-F238E27FC236}">
                  <a16:creationId xmlns:a16="http://schemas.microsoft.com/office/drawing/2014/main" id="{D5C74B52-887D-4E43-8933-E9E78070D0AC}"/>
                </a:ext>
              </a:extLst>
            </p:cNvPr>
            <p:cNvSpPr txBox="1"/>
            <p:nvPr/>
          </p:nvSpPr>
          <p:spPr>
            <a:xfrm>
              <a:off x="2620095" y="1001383"/>
              <a:ext cx="2298793" cy="369332"/>
            </a:xfrm>
            <a:prstGeom prst="rect">
              <a:avLst/>
            </a:prstGeom>
            <a:noFill/>
          </p:spPr>
          <p:txBody>
            <a:bodyPr wrap="square">
              <a:spAutoFit/>
            </a:bodyPr>
            <a:lstStyle/>
            <a:p>
              <a:pPr algn="ctr"/>
              <a:r>
                <a:rPr lang="en-US" sz="1800" b="1">
                  <a:solidFill>
                    <a:srgbClr val="30E5D0"/>
                  </a:solidFill>
                  <a:latin typeface="Times New Roman" panose="02020603050405020304" pitchFamily="18" charset="0"/>
                  <a:cs typeface="Times New Roman" panose="02020603050405020304" pitchFamily="18" charset="0"/>
                </a:rPr>
                <a:t>Pseudo Labeled Data</a:t>
              </a:r>
            </a:p>
          </p:txBody>
        </p:sp>
        <p:cxnSp>
          <p:nvCxnSpPr>
            <p:cNvPr id="30" name="Connector: Elbow 29">
              <a:extLst>
                <a:ext uri="{FF2B5EF4-FFF2-40B4-BE49-F238E27FC236}">
                  <a16:creationId xmlns:a16="http://schemas.microsoft.com/office/drawing/2014/main" id="{66DD823B-A043-4EE6-9215-5B224156858C}"/>
                </a:ext>
              </a:extLst>
            </p:cNvPr>
            <p:cNvCxnSpPr>
              <a:cxnSpLocks/>
              <a:stCxn id="27" idx="0"/>
              <a:endCxn id="28" idx="0"/>
            </p:cNvCxnSpPr>
            <p:nvPr/>
          </p:nvCxnSpPr>
          <p:spPr>
            <a:xfrm rot="16200000" flipH="1">
              <a:off x="3812144" y="383459"/>
              <a:ext cx="123111" cy="3184276"/>
            </a:xfrm>
            <a:prstGeom prst="bentConnector3">
              <a:avLst>
                <a:gd name="adj1" fmla="val -409232"/>
              </a:avLst>
            </a:prstGeom>
            <a:ln w="19050">
              <a:solidFill>
                <a:srgbClr val="30E5D0"/>
              </a:solidFill>
              <a:tailEnd type="triangle"/>
            </a:ln>
          </p:spPr>
          <p:style>
            <a:lnRef idx="1">
              <a:schemeClr val="dk1"/>
            </a:lnRef>
            <a:fillRef idx="0">
              <a:schemeClr val="dk1"/>
            </a:fillRef>
            <a:effectRef idx="0">
              <a:schemeClr val="dk1"/>
            </a:effectRef>
            <a:fontRef idx="minor">
              <a:schemeClr val="tx1"/>
            </a:fontRef>
          </p:style>
        </p:cxnSp>
        <p:cxnSp>
          <p:nvCxnSpPr>
            <p:cNvPr id="31" name="Connector: Elbow 30">
              <a:extLst>
                <a:ext uri="{FF2B5EF4-FFF2-40B4-BE49-F238E27FC236}">
                  <a16:creationId xmlns:a16="http://schemas.microsoft.com/office/drawing/2014/main" id="{4C8A7651-115D-4C3D-861C-827CFC0652F9}"/>
                </a:ext>
              </a:extLst>
            </p:cNvPr>
            <p:cNvCxnSpPr>
              <a:cxnSpLocks/>
              <a:stCxn id="28" idx="2"/>
              <a:endCxn id="27" idx="2"/>
            </p:cNvCxnSpPr>
            <p:nvPr/>
          </p:nvCxnSpPr>
          <p:spPr>
            <a:xfrm rot="5400000">
              <a:off x="3812145" y="845124"/>
              <a:ext cx="123110" cy="3184276"/>
            </a:xfrm>
            <a:prstGeom prst="bentConnector3">
              <a:avLst>
                <a:gd name="adj1" fmla="val 451545"/>
              </a:avLst>
            </a:prstGeom>
            <a:ln w="19050">
              <a:solidFill>
                <a:srgbClr val="30E5D0"/>
              </a:solidFill>
              <a:tailEnd type="triangle"/>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9B60B657-C3D1-443E-B844-0D10FC1FFED1}"/>
                </a:ext>
              </a:extLst>
            </p:cNvPr>
            <p:cNvSpPr txBox="1"/>
            <p:nvPr/>
          </p:nvSpPr>
          <p:spPr>
            <a:xfrm>
              <a:off x="2651219" y="2935380"/>
              <a:ext cx="2298793" cy="369332"/>
            </a:xfrm>
            <a:prstGeom prst="rect">
              <a:avLst/>
            </a:prstGeom>
            <a:noFill/>
          </p:spPr>
          <p:txBody>
            <a:bodyPr wrap="square">
              <a:spAutoFit/>
            </a:bodyPr>
            <a:lstStyle/>
            <a:p>
              <a:pPr algn="ctr"/>
              <a:r>
                <a:rPr lang="en-US" sz="1800" b="1">
                  <a:solidFill>
                    <a:srgbClr val="30E5D0"/>
                  </a:solidFill>
                  <a:latin typeface="Times New Roman" panose="02020603050405020304" pitchFamily="18" charset="0"/>
                  <a:cs typeface="Times New Roman" panose="02020603050405020304" pitchFamily="18" charset="0"/>
                </a:rPr>
                <a:t>Better </a:t>
              </a:r>
              <a:r>
                <a:rPr lang="en-US" altLang="zh-CN" sz="1800" b="1">
                  <a:solidFill>
                    <a:srgbClr val="30E5D0"/>
                  </a:solidFill>
                  <a:latin typeface="Times New Roman" panose="02020603050405020304" pitchFamily="18" charset="0"/>
                  <a:cs typeface="Times New Roman" panose="02020603050405020304" pitchFamily="18" charset="0"/>
                </a:rPr>
                <a:t>Candidates</a:t>
              </a:r>
              <a:endParaRPr lang="en-US" sz="1800" b="1">
                <a:solidFill>
                  <a:srgbClr val="30E5D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4E19C7AB-051F-4C53-A642-7F5A1E80A35D}"/>
                    </a:ext>
                  </a:extLst>
                </p:cNvPr>
                <p:cNvSpPr txBox="1"/>
                <p:nvPr/>
              </p:nvSpPr>
              <p:spPr>
                <a:xfrm>
                  <a:off x="3436495" y="1450496"/>
                  <a:ext cx="874407"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30E5D0"/>
                                </a:solidFill>
                                <a:latin typeface="Cambria Math" panose="02040503050406030204" pitchFamily="18" charset="0"/>
                              </a:rPr>
                            </m:ctrlPr>
                          </m:sSubPr>
                          <m:e>
                            <m:r>
                              <a:rPr lang="en-US" b="0" i="1" smtClean="0">
                                <a:solidFill>
                                  <a:srgbClr val="30E5D0"/>
                                </a:solidFill>
                                <a:latin typeface="Cambria Math" panose="02040503050406030204" pitchFamily="18" charset="0"/>
                              </a:rPr>
                              <m:t>(</m:t>
                            </m:r>
                            <m:r>
                              <a:rPr lang="en-US" b="0" i="1" smtClean="0">
                                <a:solidFill>
                                  <a:srgbClr val="30E5D0"/>
                                </a:solidFill>
                                <a:latin typeface="Cambria Math" panose="02040503050406030204" pitchFamily="18" charset="0"/>
                              </a:rPr>
                              <m:t>𝑥</m:t>
                            </m:r>
                          </m:e>
                          <m:sub>
                            <m:r>
                              <a:rPr lang="en-US" b="0" i="1" smtClean="0">
                                <a:solidFill>
                                  <a:srgbClr val="30E5D0"/>
                                </a:solidFill>
                                <a:latin typeface="Cambria Math" panose="02040503050406030204" pitchFamily="18" charset="0"/>
                              </a:rPr>
                              <m:t>𝑢</m:t>
                            </m:r>
                          </m:sub>
                        </m:sSub>
                        <m:r>
                          <a:rPr lang="en-US" b="0" i="1" smtClean="0">
                            <a:solidFill>
                              <a:srgbClr val="30E5D0"/>
                            </a:solidFill>
                            <a:latin typeface="Cambria Math" panose="02040503050406030204" pitchFamily="18" charset="0"/>
                          </a:rPr>
                          <m:t>,</m:t>
                        </m:r>
                        <m:acc>
                          <m:accPr>
                            <m:chr m:val="̂"/>
                            <m:ctrlPr>
                              <a:rPr lang="en-US" b="0" i="1" smtClean="0">
                                <a:solidFill>
                                  <a:srgbClr val="30E5D0"/>
                                </a:solidFill>
                                <a:latin typeface="Cambria Math" panose="02040503050406030204" pitchFamily="18" charset="0"/>
                              </a:rPr>
                            </m:ctrlPr>
                          </m:accPr>
                          <m:e>
                            <m:sSub>
                              <m:sSubPr>
                                <m:ctrlPr>
                                  <a:rPr lang="en-US" b="0" i="1" smtClean="0">
                                    <a:solidFill>
                                      <a:srgbClr val="30E5D0"/>
                                    </a:solidFill>
                                    <a:latin typeface="Cambria Math" panose="02040503050406030204" pitchFamily="18" charset="0"/>
                                  </a:rPr>
                                </m:ctrlPr>
                              </m:sSubPr>
                              <m:e>
                                <m:r>
                                  <a:rPr lang="en-US" b="0" i="1" smtClean="0">
                                    <a:solidFill>
                                      <a:srgbClr val="30E5D0"/>
                                    </a:solidFill>
                                    <a:latin typeface="Cambria Math" panose="02040503050406030204" pitchFamily="18" charset="0"/>
                                  </a:rPr>
                                  <m:t>𝑦</m:t>
                                </m:r>
                              </m:e>
                              <m:sub>
                                <m:r>
                                  <a:rPr lang="en-US" b="0" i="1" smtClean="0">
                                    <a:solidFill>
                                      <a:srgbClr val="30E5D0"/>
                                    </a:solidFill>
                                    <a:latin typeface="Cambria Math" panose="02040503050406030204" pitchFamily="18" charset="0"/>
                                  </a:rPr>
                                  <m:t>𝑢</m:t>
                                </m:r>
                              </m:sub>
                            </m:sSub>
                          </m:e>
                        </m:acc>
                        <m:r>
                          <a:rPr lang="en-US" b="0" i="1" smtClean="0">
                            <a:solidFill>
                              <a:srgbClr val="30E5D0"/>
                            </a:solidFill>
                            <a:latin typeface="Cambria Math" panose="02040503050406030204" pitchFamily="18" charset="0"/>
                          </a:rPr>
                          <m:t>) </m:t>
                        </m:r>
                      </m:oMath>
                    </m:oMathPara>
                  </a14:m>
                  <a:endParaRPr lang="en-US">
                    <a:solidFill>
                      <a:srgbClr val="30E5D0"/>
                    </a:solidFill>
                  </a:endParaRPr>
                </a:p>
              </p:txBody>
            </p:sp>
          </mc:Choice>
          <mc:Fallback xmlns="">
            <p:sp>
              <p:nvSpPr>
                <p:cNvPr id="33" name="TextBox 32">
                  <a:extLst>
                    <a:ext uri="{FF2B5EF4-FFF2-40B4-BE49-F238E27FC236}">
                      <a16:creationId xmlns:a16="http://schemas.microsoft.com/office/drawing/2014/main" id="{4E19C7AB-051F-4C53-A642-7F5A1E80A35D}"/>
                    </a:ext>
                  </a:extLst>
                </p:cNvPr>
                <p:cNvSpPr txBox="1">
                  <a:spLocks noRot="1" noChangeAspect="1" noMove="1" noResize="1" noEditPoints="1" noAdjustHandles="1" noChangeArrowheads="1" noChangeShapeType="1" noTextEdit="1"/>
                </p:cNvSpPr>
                <p:nvPr/>
              </p:nvSpPr>
              <p:spPr>
                <a:xfrm>
                  <a:off x="3436495" y="1450496"/>
                  <a:ext cx="874407" cy="276999"/>
                </a:xfrm>
                <a:prstGeom prst="rect">
                  <a:avLst/>
                </a:prstGeom>
                <a:blipFill>
                  <a:blip r:embed="rId6"/>
                  <a:stretch>
                    <a:fillRect l="-6250" t="-17391" r="-61111" b="-34783"/>
                  </a:stretch>
                </a:blipFill>
                <a:ln>
                  <a:noFill/>
                </a:ln>
              </p:spPr>
              <p:txBody>
                <a:bodyPr/>
                <a:lstStyle/>
                <a:p>
                  <a:r>
                    <a:rPr lang="en-US">
                      <a:noFill/>
                    </a:rPr>
                    <a:t> </a:t>
                  </a:r>
                </a:p>
              </p:txBody>
            </p:sp>
          </mc:Fallback>
        </mc:AlternateContent>
      </p:grpSp>
      <p:pic>
        <p:nvPicPr>
          <p:cNvPr id="5" name="Picture 4">
            <a:extLst>
              <a:ext uri="{FF2B5EF4-FFF2-40B4-BE49-F238E27FC236}">
                <a16:creationId xmlns:a16="http://schemas.microsoft.com/office/drawing/2014/main" id="{757F2ABF-50CF-4FE2-A124-27516B20EDA0}"/>
              </a:ext>
            </a:extLst>
          </p:cNvPr>
          <p:cNvPicPr>
            <a:picLocks noChangeAspect="1"/>
          </p:cNvPicPr>
          <p:nvPr/>
        </p:nvPicPr>
        <p:blipFill>
          <a:blip r:embed="rId7"/>
          <a:stretch>
            <a:fillRect/>
          </a:stretch>
        </p:blipFill>
        <p:spPr>
          <a:xfrm>
            <a:off x="9994899" y="4531071"/>
            <a:ext cx="1514687" cy="1500397"/>
          </a:xfrm>
          <a:prstGeom prst="rect">
            <a:avLst/>
          </a:prstGeom>
        </p:spPr>
      </p:pic>
      <p:sp>
        <p:nvSpPr>
          <p:cNvPr id="13" name="TextBox 12">
            <a:extLst>
              <a:ext uri="{FF2B5EF4-FFF2-40B4-BE49-F238E27FC236}">
                <a16:creationId xmlns:a16="http://schemas.microsoft.com/office/drawing/2014/main" id="{06206AE1-DE15-4078-874E-B2627C8444F3}"/>
              </a:ext>
            </a:extLst>
          </p:cNvPr>
          <p:cNvSpPr txBox="1"/>
          <p:nvPr/>
        </p:nvSpPr>
        <p:spPr>
          <a:xfrm>
            <a:off x="337659" y="1233667"/>
            <a:ext cx="11506033" cy="2816156"/>
          </a:xfrm>
          <a:prstGeom prst="rect">
            <a:avLst/>
          </a:prstGeom>
          <a:noFill/>
        </p:spPr>
        <p:txBody>
          <a:bodyPr wrap="square">
            <a:spAutoFit/>
          </a:bodyPr>
          <a:lstStyle/>
          <a:p>
            <a:pPr marL="457200" indent="-457200">
              <a:spcBef>
                <a:spcPts val="1800"/>
              </a:spcBef>
              <a:buFont typeface="+mj-lt"/>
              <a:buAutoNum type="arabicPeriod"/>
            </a:pPr>
            <a:r>
              <a:rPr lang="en-US" altLang="zh-CN" sz="2200">
                <a:latin typeface="+mj-lt"/>
              </a:rPr>
              <a:t>We propose to leverage unlabeled point cloud videos by semi-supervised learning. </a:t>
            </a:r>
          </a:p>
          <a:p>
            <a:pPr marL="457200" indent="-457200">
              <a:spcBef>
                <a:spcPts val="1800"/>
              </a:spcBef>
              <a:buFont typeface="+mj-lt"/>
              <a:buAutoNum type="arabicPeriod"/>
            </a:pPr>
            <a:r>
              <a:rPr lang="en-US" altLang="zh-CN" sz="2200">
                <a:latin typeface="+mj-lt"/>
              </a:rPr>
              <a:t>Our method incorporates uncertainty-aware semi-supervised training with a GNN for spatiotemporal reasoning</a:t>
            </a:r>
          </a:p>
          <a:p>
            <a:pPr marL="457200" indent="-457200">
              <a:spcBef>
                <a:spcPts val="1800"/>
              </a:spcBef>
              <a:buFont typeface="+mj-lt"/>
              <a:buAutoNum type="arabicPeriod"/>
            </a:pPr>
            <a:r>
              <a:rPr lang="en-US" altLang="zh-CN" sz="2200">
                <a:latin typeface="+mj-lt"/>
              </a:rPr>
              <a:t>Our  method achieves  state-of-the-art detection performance on the challenging nuScenes and H3D benchmarks</a:t>
            </a:r>
          </a:p>
          <a:p>
            <a:pPr marL="457200" indent="-457200">
              <a:spcBef>
                <a:spcPts val="1800"/>
              </a:spcBef>
              <a:buFont typeface="+mj-lt"/>
              <a:buAutoNum type="arabicPeriod"/>
            </a:pPr>
            <a:r>
              <a:rPr lang="en-US" altLang="zh-CN" sz="2200">
                <a:latin typeface="+mj-lt"/>
              </a:rPr>
              <a:t>Our method removes the need for excessive efforts in data annotation</a:t>
            </a:r>
            <a:endParaRPr lang="en-US" sz="2200">
              <a:latin typeface="+mj-lt"/>
            </a:endParaRPr>
          </a:p>
        </p:txBody>
      </p:sp>
      <p:pic>
        <p:nvPicPr>
          <p:cNvPr id="3" name="Audio 2">
            <a:hlinkClick r:id="" action="ppaction://media"/>
            <a:extLst>
              <a:ext uri="{FF2B5EF4-FFF2-40B4-BE49-F238E27FC236}">
                <a16:creationId xmlns:a16="http://schemas.microsoft.com/office/drawing/2014/main" id="{C7CA3F63-901B-4136-8FD7-7327658A620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539565407"/>
      </p:ext>
    </p:extLst>
  </p:cSld>
  <p:clrMapOvr>
    <a:masterClrMapping/>
  </p:clrMapOvr>
  <p:transition advTm="3046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1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itle 5">
            <a:extLst>
              <a:ext uri="{FF2B5EF4-FFF2-40B4-BE49-F238E27FC236}">
                <a16:creationId xmlns:a16="http://schemas.microsoft.com/office/drawing/2014/main" id="{F6C6AACE-719B-4E51-84E3-8A7C2AC62455}"/>
              </a:ext>
            </a:extLst>
          </p:cNvPr>
          <p:cNvSpPr txBox="1">
            <a:spLocks/>
          </p:cNvSpPr>
          <p:nvPr/>
        </p:nvSpPr>
        <p:spPr>
          <a:xfrm>
            <a:off x="913795" y="609600"/>
            <a:ext cx="10353762" cy="970450"/>
          </a:xfrm>
          <a:prstGeom prst="rect">
            <a:avLst/>
          </a:prstGeom>
        </p:spPr>
        <p:txBody>
          <a:bodyPr vert="horz" wrap="square" lIns="0" tIns="0" rIns="0" bIns="0" rtlCol="0" anchor="t">
            <a:no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r>
              <a:rPr lang="en-US"/>
              <a:t>Acknowledgements</a:t>
            </a:r>
          </a:p>
        </p:txBody>
      </p:sp>
      <p:pic>
        <p:nvPicPr>
          <p:cNvPr id="5" name="Picture 4">
            <a:extLst>
              <a:ext uri="{FF2B5EF4-FFF2-40B4-BE49-F238E27FC236}">
                <a16:creationId xmlns:a16="http://schemas.microsoft.com/office/drawing/2014/main" id="{92B11918-E165-413A-BA21-33B4A4A9D1B0}"/>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2735835" y="2763749"/>
            <a:ext cx="3276014" cy="113634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ational Science Foundation - Wikipedia">
            <a:extLst>
              <a:ext uri="{FF2B5EF4-FFF2-40B4-BE49-F238E27FC236}">
                <a16:creationId xmlns:a16="http://schemas.microsoft.com/office/drawing/2014/main" id="{91BD0BFD-A350-4F1F-BE82-E4569A9B65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1459" y="2034810"/>
            <a:ext cx="2581014" cy="259422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C7C6A4CB-B9DB-4D52-BE25-549317E67C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8197325"/>
      </p:ext>
    </p:extLst>
  </p:cSld>
  <p:clrMapOvr>
    <a:masterClrMapping/>
  </p:clrMapOvr>
  <p:transition advTm="637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itle 5">
            <a:extLst>
              <a:ext uri="{FF2B5EF4-FFF2-40B4-BE49-F238E27FC236}">
                <a16:creationId xmlns:a16="http://schemas.microsoft.com/office/drawing/2014/main" id="{F6C6AACE-719B-4E51-84E3-8A7C2AC62455}"/>
              </a:ext>
            </a:extLst>
          </p:cNvPr>
          <p:cNvSpPr txBox="1">
            <a:spLocks/>
          </p:cNvSpPr>
          <p:nvPr/>
        </p:nvSpPr>
        <p:spPr>
          <a:xfrm>
            <a:off x="913795" y="609600"/>
            <a:ext cx="10353762" cy="970450"/>
          </a:xfrm>
          <a:prstGeom prst="rect">
            <a:avLst/>
          </a:prstGeom>
        </p:spPr>
        <p:txBody>
          <a:bodyPr vert="horz" wrap="square" lIns="0" tIns="0" rIns="0" bIns="0" rtlCol="0" anchor="t">
            <a:no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r>
              <a:rPr lang="en-US"/>
              <a:t>Conclusion</a:t>
            </a:r>
          </a:p>
        </p:txBody>
      </p:sp>
      <p:grpSp>
        <p:nvGrpSpPr>
          <p:cNvPr id="26" name="Group 25">
            <a:extLst>
              <a:ext uri="{FF2B5EF4-FFF2-40B4-BE49-F238E27FC236}">
                <a16:creationId xmlns:a16="http://schemas.microsoft.com/office/drawing/2014/main" id="{EC48722A-D543-455E-9602-51EEC806C326}"/>
              </a:ext>
            </a:extLst>
          </p:cNvPr>
          <p:cNvGrpSpPr/>
          <p:nvPr/>
        </p:nvGrpSpPr>
        <p:grpSpPr>
          <a:xfrm>
            <a:off x="1319902" y="4129604"/>
            <a:ext cx="4268062" cy="2303329"/>
            <a:chOff x="1713602" y="1001383"/>
            <a:chExt cx="4268062" cy="2303329"/>
          </a:xfrm>
        </p:grpSpPr>
        <p:sp>
          <p:nvSpPr>
            <p:cNvPr id="27" name="TextBox 3">
              <a:extLst>
                <a:ext uri="{FF2B5EF4-FFF2-40B4-BE49-F238E27FC236}">
                  <a16:creationId xmlns:a16="http://schemas.microsoft.com/office/drawing/2014/main" id="{E87C7DE6-ED44-48D7-9B75-ACC94599F080}"/>
                </a:ext>
              </a:extLst>
            </p:cNvPr>
            <p:cNvSpPr txBox="1"/>
            <p:nvPr/>
          </p:nvSpPr>
          <p:spPr>
            <a:xfrm>
              <a:off x="1713602" y="1914042"/>
              <a:ext cx="1135920" cy="584775"/>
            </a:xfrm>
            <a:prstGeom prst="rect">
              <a:avLst/>
            </a:prstGeom>
            <a:noFill/>
            <a:ln w="28575">
              <a:solidFill>
                <a:srgbClr val="30E5D0"/>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rgbClr val="30E5D0"/>
                  </a:solidFill>
                  <a:latin typeface="Times New Roman" panose="02020603050405020304" pitchFamily="18" charset="0"/>
                  <a:cs typeface="Times New Roman" panose="02020603050405020304" pitchFamily="18" charset="0"/>
                </a:rPr>
                <a:t>Temporal </a:t>
              </a:r>
              <a:r>
                <a:rPr lang="en-US" altLang="zh-CN" sz="1600" b="1">
                  <a:solidFill>
                    <a:srgbClr val="30E5D0"/>
                  </a:solidFill>
                  <a:latin typeface="Times New Roman" panose="02020603050405020304" pitchFamily="18" charset="0"/>
                  <a:cs typeface="Times New Roman" panose="02020603050405020304" pitchFamily="18" charset="0"/>
                </a:rPr>
                <a:t>GNN</a:t>
              </a:r>
              <a:endParaRPr lang="en-US" sz="1600" b="1">
                <a:solidFill>
                  <a:srgbClr val="30E5D0"/>
                </a:solidFill>
                <a:latin typeface="Times New Roman" panose="02020603050405020304" pitchFamily="18" charset="0"/>
                <a:cs typeface="Times New Roman" panose="02020603050405020304" pitchFamily="18" charset="0"/>
              </a:endParaRPr>
            </a:p>
          </p:txBody>
        </p:sp>
        <p:sp>
          <p:nvSpPr>
            <p:cNvPr id="28" name="TextBox 3">
              <a:extLst>
                <a:ext uri="{FF2B5EF4-FFF2-40B4-BE49-F238E27FC236}">
                  <a16:creationId xmlns:a16="http://schemas.microsoft.com/office/drawing/2014/main" id="{8F0385B9-99DB-4EB2-8F06-F997558DAC41}"/>
                </a:ext>
              </a:extLst>
            </p:cNvPr>
            <p:cNvSpPr txBox="1"/>
            <p:nvPr/>
          </p:nvSpPr>
          <p:spPr>
            <a:xfrm>
              <a:off x="4950012" y="2037153"/>
              <a:ext cx="1031652" cy="338554"/>
            </a:xfrm>
            <a:prstGeom prst="rect">
              <a:avLst/>
            </a:prstGeom>
            <a:noFill/>
            <a:ln w="28575">
              <a:solidFill>
                <a:srgbClr val="30E5D0"/>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rgbClr val="30E5D0"/>
                  </a:solidFill>
                  <a:latin typeface="Times New Roman" panose="02020603050405020304" pitchFamily="18" charset="0"/>
                  <a:cs typeface="Times New Roman" panose="02020603050405020304" pitchFamily="18" charset="0"/>
                </a:rPr>
                <a:t>Detector</a:t>
              </a:r>
            </a:p>
          </p:txBody>
        </p:sp>
        <p:sp>
          <p:nvSpPr>
            <p:cNvPr id="29" name="TextBox 28">
              <a:extLst>
                <a:ext uri="{FF2B5EF4-FFF2-40B4-BE49-F238E27FC236}">
                  <a16:creationId xmlns:a16="http://schemas.microsoft.com/office/drawing/2014/main" id="{D5C74B52-887D-4E43-8933-E9E78070D0AC}"/>
                </a:ext>
              </a:extLst>
            </p:cNvPr>
            <p:cNvSpPr txBox="1"/>
            <p:nvPr/>
          </p:nvSpPr>
          <p:spPr>
            <a:xfrm>
              <a:off x="2620095" y="1001383"/>
              <a:ext cx="2298793" cy="369332"/>
            </a:xfrm>
            <a:prstGeom prst="rect">
              <a:avLst/>
            </a:prstGeom>
            <a:noFill/>
          </p:spPr>
          <p:txBody>
            <a:bodyPr wrap="square">
              <a:spAutoFit/>
            </a:bodyPr>
            <a:lstStyle/>
            <a:p>
              <a:pPr algn="ctr"/>
              <a:r>
                <a:rPr lang="en-US" sz="1800" b="1">
                  <a:solidFill>
                    <a:srgbClr val="30E5D0"/>
                  </a:solidFill>
                  <a:latin typeface="Times New Roman" panose="02020603050405020304" pitchFamily="18" charset="0"/>
                  <a:cs typeface="Times New Roman" panose="02020603050405020304" pitchFamily="18" charset="0"/>
                </a:rPr>
                <a:t>Pseudo Labeled Data</a:t>
              </a:r>
            </a:p>
          </p:txBody>
        </p:sp>
        <p:cxnSp>
          <p:nvCxnSpPr>
            <p:cNvPr id="30" name="Connector: Elbow 29">
              <a:extLst>
                <a:ext uri="{FF2B5EF4-FFF2-40B4-BE49-F238E27FC236}">
                  <a16:creationId xmlns:a16="http://schemas.microsoft.com/office/drawing/2014/main" id="{66DD823B-A043-4EE6-9215-5B224156858C}"/>
                </a:ext>
              </a:extLst>
            </p:cNvPr>
            <p:cNvCxnSpPr>
              <a:cxnSpLocks/>
              <a:stCxn id="27" idx="0"/>
              <a:endCxn id="28" idx="0"/>
            </p:cNvCxnSpPr>
            <p:nvPr/>
          </p:nvCxnSpPr>
          <p:spPr>
            <a:xfrm rot="16200000" flipH="1">
              <a:off x="3812144" y="383459"/>
              <a:ext cx="123111" cy="3184276"/>
            </a:xfrm>
            <a:prstGeom prst="bentConnector3">
              <a:avLst>
                <a:gd name="adj1" fmla="val -409232"/>
              </a:avLst>
            </a:prstGeom>
            <a:ln w="19050">
              <a:solidFill>
                <a:srgbClr val="30E5D0"/>
              </a:solidFill>
              <a:tailEnd type="triangle"/>
            </a:ln>
          </p:spPr>
          <p:style>
            <a:lnRef idx="1">
              <a:schemeClr val="dk1"/>
            </a:lnRef>
            <a:fillRef idx="0">
              <a:schemeClr val="dk1"/>
            </a:fillRef>
            <a:effectRef idx="0">
              <a:schemeClr val="dk1"/>
            </a:effectRef>
            <a:fontRef idx="minor">
              <a:schemeClr val="tx1"/>
            </a:fontRef>
          </p:style>
        </p:cxnSp>
        <p:cxnSp>
          <p:nvCxnSpPr>
            <p:cNvPr id="31" name="Connector: Elbow 30">
              <a:extLst>
                <a:ext uri="{FF2B5EF4-FFF2-40B4-BE49-F238E27FC236}">
                  <a16:creationId xmlns:a16="http://schemas.microsoft.com/office/drawing/2014/main" id="{4C8A7651-115D-4C3D-861C-827CFC0652F9}"/>
                </a:ext>
              </a:extLst>
            </p:cNvPr>
            <p:cNvCxnSpPr>
              <a:cxnSpLocks/>
              <a:stCxn id="28" idx="2"/>
              <a:endCxn id="27" idx="2"/>
            </p:cNvCxnSpPr>
            <p:nvPr/>
          </p:nvCxnSpPr>
          <p:spPr>
            <a:xfrm rot="5400000">
              <a:off x="3812145" y="845124"/>
              <a:ext cx="123110" cy="3184276"/>
            </a:xfrm>
            <a:prstGeom prst="bentConnector3">
              <a:avLst>
                <a:gd name="adj1" fmla="val 451545"/>
              </a:avLst>
            </a:prstGeom>
            <a:ln w="19050">
              <a:solidFill>
                <a:srgbClr val="30E5D0"/>
              </a:solidFill>
              <a:tailEnd type="triangle"/>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9B60B657-C3D1-443E-B844-0D10FC1FFED1}"/>
                </a:ext>
              </a:extLst>
            </p:cNvPr>
            <p:cNvSpPr txBox="1"/>
            <p:nvPr/>
          </p:nvSpPr>
          <p:spPr>
            <a:xfrm>
              <a:off x="2651219" y="2935380"/>
              <a:ext cx="2298793" cy="369332"/>
            </a:xfrm>
            <a:prstGeom prst="rect">
              <a:avLst/>
            </a:prstGeom>
            <a:noFill/>
          </p:spPr>
          <p:txBody>
            <a:bodyPr wrap="square">
              <a:spAutoFit/>
            </a:bodyPr>
            <a:lstStyle/>
            <a:p>
              <a:pPr algn="ctr"/>
              <a:r>
                <a:rPr lang="en-US" sz="1800" b="1">
                  <a:solidFill>
                    <a:srgbClr val="30E5D0"/>
                  </a:solidFill>
                  <a:latin typeface="Times New Roman" panose="02020603050405020304" pitchFamily="18" charset="0"/>
                  <a:cs typeface="Times New Roman" panose="02020603050405020304" pitchFamily="18" charset="0"/>
                </a:rPr>
                <a:t>Better </a:t>
              </a:r>
              <a:r>
                <a:rPr lang="en-US" altLang="zh-CN" sz="1800" b="1">
                  <a:solidFill>
                    <a:srgbClr val="30E5D0"/>
                  </a:solidFill>
                  <a:latin typeface="Times New Roman" panose="02020603050405020304" pitchFamily="18" charset="0"/>
                  <a:cs typeface="Times New Roman" panose="02020603050405020304" pitchFamily="18" charset="0"/>
                </a:rPr>
                <a:t>Candidates</a:t>
              </a:r>
              <a:endParaRPr lang="en-US" sz="1800" b="1">
                <a:solidFill>
                  <a:srgbClr val="30E5D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4E19C7AB-051F-4C53-A642-7F5A1E80A35D}"/>
                    </a:ext>
                  </a:extLst>
                </p:cNvPr>
                <p:cNvSpPr txBox="1"/>
                <p:nvPr/>
              </p:nvSpPr>
              <p:spPr>
                <a:xfrm>
                  <a:off x="3436495" y="1450496"/>
                  <a:ext cx="874407"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30E5D0"/>
                                </a:solidFill>
                                <a:latin typeface="Cambria Math" panose="02040503050406030204" pitchFamily="18" charset="0"/>
                              </a:rPr>
                            </m:ctrlPr>
                          </m:sSubPr>
                          <m:e>
                            <m:r>
                              <a:rPr lang="en-US" b="0" i="1" smtClean="0">
                                <a:solidFill>
                                  <a:srgbClr val="30E5D0"/>
                                </a:solidFill>
                                <a:latin typeface="Cambria Math" panose="02040503050406030204" pitchFamily="18" charset="0"/>
                              </a:rPr>
                              <m:t>(</m:t>
                            </m:r>
                            <m:r>
                              <a:rPr lang="en-US" b="0" i="1" smtClean="0">
                                <a:solidFill>
                                  <a:srgbClr val="30E5D0"/>
                                </a:solidFill>
                                <a:latin typeface="Cambria Math" panose="02040503050406030204" pitchFamily="18" charset="0"/>
                              </a:rPr>
                              <m:t>𝑥</m:t>
                            </m:r>
                          </m:e>
                          <m:sub>
                            <m:r>
                              <a:rPr lang="en-US" b="0" i="1" smtClean="0">
                                <a:solidFill>
                                  <a:srgbClr val="30E5D0"/>
                                </a:solidFill>
                                <a:latin typeface="Cambria Math" panose="02040503050406030204" pitchFamily="18" charset="0"/>
                              </a:rPr>
                              <m:t>𝑢</m:t>
                            </m:r>
                          </m:sub>
                        </m:sSub>
                        <m:r>
                          <a:rPr lang="en-US" b="0" i="1" smtClean="0">
                            <a:solidFill>
                              <a:srgbClr val="30E5D0"/>
                            </a:solidFill>
                            <a:latin typeface="Cambria Math" panose="02040503050406030204" pitchFamily="18" charset="0"/>
                          </a:rPr>
                          <m:t>,</m:t>
                        </m:r>
                        <m:acc>
                          <m:accPr>
                            <m:chr m:val="̂"/>
                            <m:ctrlPr>
                              <a:rPr lang="en-US" b="0" i="1" smtClean="0">
                                <a:solidFill>
                                  <a:srgbClr val="30E5D0"/>
                                </a:solidFill>
                                <a:latin typeface="Cambria Math" panose="02040503050406030204" pitchFamily="18" charset="0"/>
                              </a:rPr>
                            </m:ctrlPr>
                          </m:accPr>
                          <m:e>
                            <m:sSub>
                              <m:sSubPr>
                                <m:ctrlPr>
                                  <a:rPr lang="en-US" b="0" i="1" smtClean="0">
                                    <a:solidFill>
                                      <a:srgbClr val="30E5D0"/>
                                    </a:solidFill>
                                    <a:latin typeface="Cambria Math" panose="02040503050406030204" pitchFamily="18" charset="0"/>
                                  </a:rPr>
                                </m:ctrlPr>
                              </m:sSubPr>
                              <m:e>
                                <m:r>
                                  <a:rPr lang="en-US" b="0" i="1" smtClean="0">
                                    <a:solidFill>
                                      <a:srgbClr val="30E5D0"/>
                                    </a:solidFill>
                                    <a:latin typeface="Cambria Math" panose="02040503050406030204" pitchFamily="18" charset="0"/>
                                  </a:rPr>
                                  <m:t>𝑦</m:t>
                                </m:r>
                              </m:e>
                              <m:sub>
                                <m:r>
                                  <a:rPr lang="en-US" b="0" i="1" smtClean="0">
                                    <a:solidFill>
                                      <a:srgbClr val="30E5D0"/>
                                    </a:solidFill>
                                    <a:latin typeface="Cambria Math" panose="02040503050406030204" pitchFamily="18" charset="0"/>
                                  </a:rPr>
                                  <m:t>𝑢</m:t>
                                </m:r>
                              </m:sub>
                            </m:sSub>
                          </m:e>
                        </m:acc>
                        <m:r>
                          <a:rPr lang="en-US" b="0" i="1" smtClean="0">
                            <a:solidFill>
                              <a:srgbClr val="30E5D0"/>
                            </a:solidFill>
                            <a:latin typeface="Cambria Math" panose="02040503050406030204" pitchFamily="18" charset="0"/>
                          </a:rPr>
                          <m:t>) </m:t>
                        </m:r>
                      </m:oMath>
                    </m:oMathPara>
                  </a14:m>
                  <a:endParaRPr lang="en-US">
                    <a:solidFill>
                      <a:srgbClr val="30E5D0"/>
                    </a:solidFill>
                  </a:endParaRPr>
                </a:p>
              </p:txBody>
            </p:sp>
          </mc:Choice>
          <mc:Fallback xmlns="">
            <p:sp>
              <p:nvSpPr>
                <p:cNvPr id="33" name="TextBox 32">
                  <a:extLst>
                    <a:ext uri="{FF2B5EF4-FFF2-40B4-BE49-F238E27FC236}">
                      <a16:creationId xmlns:a16="http://schemas.microsoft.com/office/drawing/2014/main" id="{4E19C7AB-051F-4C53-A642-7F5A1E80A35D}"/>
                    </a:ext>
                  </a:extLst>
                </p:cNvPr>
                <p:cNvSpPr txBox="1">
                  <a:spLocks noRot="1" noChangeAspect="1" noMove="1" noResize="1" noEditPoints="1" noAdjustHandles="1" noChangeArrowheads="1" noChangeShapeType="1" noTextEdit="1"/>
                </p:cNvSpPr>
                <p:nvPr/>
              </p:nvSpPr>
              <p:spPr>
                <a:xfrm>
                  <a:off x="3436495" y="1450496"/>
                  <a:ext cx="874407" cy="276999"/>
                </a:xfrm>
                <a:prstGeom prst="rect">
                  <a:avLst/>
                </a:prstGeom>
                <a:blipFill>
                  <a:blip r:embed="rId5"/>
                  <a:stretch>
                    <a:fillRect l="-6250" t="-17391" r="-61111" b="-34783"/>
                  </a:stretch>
                </a:blipFill>
                <a:ln>
                  <a:noFill/>
                </a:ln>
              </p:spPr>
              <p:txBody>
                <a:bodyPr/>
                <a:lstStyle/>
                <a:p>
                  <a:r>
                    <a:rPr lang="en-US">
                      <a:noFill/>
                    </a:rPr>
                    <a:t> </a:t>
                  </a:r>
                </a:p>
              </p:txBody>
            </p:sp>
          </mc:Fallback>
        </mc:AlternateContent>
      </p:grpSp>
      <p:pic>
        <p:nvPicPr>
          <p:cNvPr id="5" name="Picture 4">
            <a:extLst>
              <a:ext uri="{FF2B5EF4-FFF2-40B4-BE49-F238E27FC236}">
                <a16:creationId xmlns:a16="http://schemas.microsoft.com/office/drawing/2014/main" id="{757F2ABF-50CF-4FE2-A124-27516B20EDA0}"/>
              </a:ext>
            </a:extLst>
          </p:cNvPr>
          <p:cNvPicPr>
            <a:picLocks noChangeAspect="1"/>
          </p:cNvPicPr>
          <p:nvPr/>
        </p:nvPicPr>
        <p:blipFill>
          <a:blip r:embed="rId6"/>
          <a:stretch>
            <a:fillRect/>
          </a:stretch>
        </p:blipFill>
        <p:spPr>
          <a:xfrm>
            <a:off x="9994899" y="4531071"/>
            <a:ext cx="1514687" cy="1500397"/>
          </a:xfrm>
          <a:prstGeom prst="rect">
            <a:avLst/>
          </a:prstGeom>
        </p:spPr>
      </p:pic>
      <p:sp>
        <p:nvSpPr>
          <p:cNvPr id="13" name="TextBox 12">
            <a:extLst>
              <a:ext uri="{FF2B5EF4-FFF2-40B4-BE49-F238E27FC236}">
                <a16:creationId xmlns:a16="http://schemas.microsoft.com/office/drawing/2014/main" id="{06206AE1-DE15-4078-874E-B2627C8444F3}"/>
              </a:ext>
            </a:extLst>
          </p:cNvPr>
          <p:cNvSpPr txBox="1"/>
          <p:nvPr/>
        </p:nvSpPr>
        <p:spPr>
          <a:xfrm>
            <a:off x="337659" y="1233667"/>
            <a:ext cx="11506033" cy="2816156"/>
          </a:xfrm>
          <a:prstGeom prst="rect">
            <a:avLst/>
          </a:prstGeom>
          <a:noFill/>
        </p:spPr>
        <p:txBody>
          <a:bodyPr wrap="square">
            <a:spAutoFit/>
          </a:bodyPr>
          <a:lstStyle/>
          <a:p>
            <a:pPr marL="457200" indent="-457200">
              <a:spcBef>
                <a:spcPts val="1800"/>
              </a:spcBef>
              <a:buFont typeface="+mj-lt"/>
              <a:buAutoNum type="arabicPeriod"/>
            </a:pPr>
            <a:r>
              <a:rPr lang="en-US" altLang="zh-CN" sz="2200">
                <a:latin typeface="+mj-lt"/>
              </a:rPr>
              <a:t>We propose to leverage unlabeled point cloud videos by semi-supervised learning. </a:t>
            </a:r>
          </a:p>
          <a:p>
            <a:pPr marL="457200" indent="-457200">
              <a:spcBef>
                <a:spcPts val="1800"/>
              </a:spcBef>
              <a:buFont typeface="+mj-lt"/>
              <a:buAutoNum type="arabicPeriod"/>
            </a:pPr>
            <a:r>
              <a:rPr lang="en-US" altLang="zh-CN" sz="2200">
                <a:latin typeface="+mj-lt"/>
              </a:rPr>
              <a:t>Our method incorporates uncertainty-aware semi-supervised training with a GNN for spatiotemporal reasoning</a:t>
            </a:r>
          </a:p>
          <a:p>
            <a:pPr marL="457200" indent="-457200">
              <a:spcBef>
                <a:spcPts val="1800"/>
              </a:spcBef>
              <a:buFont typeface="+mj-lt"/>
              <a:buAutoNum type="arabicPeriod"/>
            </a:pPr>
            <a:r>
              <a:rPr lang="en-US" altLang="zh-CN" sz="2200">
                <a:latin typeface="+mj-lt"/>
              </a:rPr>
              <a:t>Our  method achieves  state-of-the-art detection performance on the challenging nuScenes and H3D benchmarks</a:t>
            </a:r>
          </a:p>
          <a:p>
            <a:pPr marL="457200" indent="-457200">
              <a:spcBef>
                <a:spcPts val="1800"/>
              </a:spcBef>
              <a:buFont typeface="+mj-lt"/>
              <a:buAutoNum type="arabicPeriod"/>
            </a:pPr>
            <a:r>
              <a:rPr lang="en-US" altLang="zh-CN" sz="2200">
                <a:latin typeface="+mj-lt"/>
              </a:rPr>
              <a:t>Our method removes the need for excessive efforts in data annotation</a:t>
            </a:r>
            <a:endParaRPr lang="en-US" sz="2200">
              <a:latin typeface="+mj-lt"/>
            </a:endParaRPr>
          </a:p>
        </p:txBody>
      </p:sp>
      <p:sp>
        <p:nvSpPr>
          <p:cNvPr id="14" name="TextBox 13">
            <a:extLst>
              <a:ext uri="{FF2B5EF4-FFF2-40B4-BE49-F238E27FC236}">
                <a16:creationId xmlns:a16="http://schemas.microsoft.com/office/drawing/2014/main" id="{A760CB87-9A1B-4CFC-BE48-26639A182311}"/>
              </a:ext>
            </a:extLst>
          </p:cNvPr>
          <p:cNvSpPr txBox="1"/>
          <p:nvPr/>
        </p:nvSpPr>
        <p:spPr>
          <a:xfrm>
            <a:off x="8379914" y="339388"/>
            <a:ext cx="2887643" cy="769441"/>
          </a:xfrm>
          <a:prstGeom prst="rect">
            <a:avLst/>
          </a:prstGeom>
          <a:noFill/>
        </p:spPr>
        <p:txBody>
          <a:bodyPr wrap="square" rtlCol="0">
            <a:spAutoFit/>
          </a:bodyPr>
          <a:lstStyle/>
          <a:p>
            <a:r>
              <a:rPr lang="en-US" sz="4400">
                <a:solidFill>
                  <a:srgbClr val="41C4DB"/>
                </a:solidFill>
              </a:rPr>
              <a:t>Thank you</a:t>
            </a:r>
            <a:endParaRPr lang="en-US" sz="2400"/>
          </a:p>
        </p:txBody>
      </p:sp>
      <p:pic>
        <p:nvPicPr>
          <p:cNvPr id="2" name="Audio 1">
            <a:hlinkClick r:id="" action="ppaction://media"/>
            <a:extLst>
              <a:ext uri="{FF2B5EF4-FFF2-40B4-BE49-F238E27FC236}">
                <a16:creationId xmlns:a16="http://schemas.microsoft.com/office/drawing/2014/main" id="{E582E574-CBC3-4FAF-B949-C089B2B590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84128805"/>
      </p:ext>
    </p:extLst>
  </p:cSld>
  <p:clrMapOvr>
    <a:masterClrMapping/>
  </p:clrMapOvr>
  <p:transition advTm="348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5">
            <a:extLst>
              <a:ext uri="{FF2B5EF4-FFF2-40B4-BE49-F238E27FC236}">
                <a16:creationId xmlns:a16="http://schemas.microsoft.com/office/drawing/2014/main" id="{C07C33FA-EF51-4A25-8CCB-C47AC1718FBA}"/>
              </a:ext>
            </a:extLst>
          </p:cNvPr>
          <p:cNvSpPr>
            <a:spLocks noGrp="1"/>
          </p:cNvSpPr>
          <p:nvPr>
            <p:ph type="title"/>
          </p:nvPr>
        </p:nvSpPr>
        <p:spPr>
          <a:xfrm>
            <a:off x="913795" y="609600"/>
            <a:ext cx="10353762" cy="970450"/>
          </a:xfrm>
        </p:spPr>
        <p:txBody>
          <a:bodyPr/>
          <a:lstStyle/>
          <a:p>
            <a:r>
              <a:rPr lang="en-US" sz="3600"/>
              <a:t>3D Object Detection</a:t>
            </a:r>
            <a:endParaRPr lang="en-US"/>
          </a:p>
        </p:txBody>
      </p:sp>
      <p:sp>
        <p:nvSpPr>
          <p:cNvPr id="39" name="TextBox 38">
            <a:extLst>
              <a:ext uri="{FF2B5EF4-FFF2-40B4-BE49-F238E27FC236}">
                <a16:creationId xmlns:a16="http://schemas.microsoft.com/office/drawing/2014/main" id="{B0F04B5A-49F1-4E52-BE4E-BFAE610A8055}"/>
              </a:ext>
            </a:extLst>
          </p:cNvPr>
          <p:cNvSpPr txBox="1"/>
          <p:nvPr/>
        </p:nvSpPr>
        <p:spPr>
          <a:xfrm>
            <a:off x="1547595" y="1901209"/>
            <a:ext cx="1419876" cy="461665"/>
          </a:xfrm>
          <a:prstGeom prst="rect">
            <a:avLst/>
          </a:prstGeom>
          <a:noFill/>
        </p:spPr>
        <p:txBody>
          <a:bodyPr wrap="none" rtlCol="0">
            <a:spAutoFit/>
          </a:bodyPr>
          <a:lstStyle/>
          <a:p>
            <a:r>
              <a:rPr lang="en-US" sz="2400">
                <a:latin typeface="+mj-lt"/>
              </a:rPr>
              <a:t>However</a:t>
            </a:r>
          </a:p>
        </p:txBody>
      </p:sp>
      <p:sp>
        <p:nvSpPr>
          <p:cNvPr id="10" name="TextBox 9">
            <a:extLst>
              <a:ext uri="{FF2B5EF4-FFF2-40B4-BE49-F238E27FC236}">
                <a16:creationId xmlns:a16="http://schemas.microsoft.com/office/drawing/2014/main" id="{A3570CFD-D792-4568-8C27-E6ADC0F128BF}"/>
              </a:ext>
            </a:extLst>
          </p:cNvPr>
          <p:cNvSpPr txBox="1"/>
          <p:nvPr/>
        </p:nvSpPr>
        <p:spPr>
          <a:xfrm>
            <a:off x="1458558" y="4495127"/>
            <a:ext cx="8210959" cy="830997"/>
          </a:xfrm>
          <a:prstGeom prst="rect">
            <a:avLst/>
          </a:prstGeom>
          <a:noFill/>
        </p:spPr>
        <p:txBody>
          <a:bodyPr wrap="square" rtlCol="0">
            <a:spAutoFit/>
          </a:bodyPr>
          <a:lstStyle/>
          <a:p>
            <a:r>
              <a:rPr lang="en-US" sz="2400"/>
              <a:t>· Supervised -&gt; Large amount of annotation</a:t>
            </a:r>
          </a:p>
          <a:p>
            <a:r>
              <a:rPr lang="en-US" sz="2400"/>
              <a:t>· Labeled 3D annotations -&gt; Difficult and time consuming</a:t>
            </a:r>
          </a:p>
        </p:txBody>
      </p:sp>
      <p:grpSp>
        <p:nvGrpSpPr>
          <p:cNvPr id="3" name="Group 2">
            <a:extLst>
              <a:ext uri="{FF2B5EF4-FFF2-40B4-BE49-F238E27FC236}">
                <a16:creationId xmlns:a16="http://schemas.microsoft.com/office/drawing/2014/main" id="{48568590-6A40-4109-A041-9F2741780E3F}"/>
              </a:ext>
            </a:extLst>
          </p:cNvPr>
          <p:cNvGrpSpPr/>
          <p:nvPr/>
        </p:nvGrpSpPr>
        <p:grpSpPr>
          <a:xfrm>
            <a:off x="1689545" y="2022094"/>
            <a:ext cx="3009210" cy="2030989"/>
            <a:chOff x="1689545" y="2022094"/>
            <a:chExt cx="3009210" cy="2030989"/>
          </a:xfrm>
        </p:grpSpPr>
        <p:pic>
          <p:nvPicPr>
            <p:cNvPr id="12" name="Picture 11" descr="A close up of a logo&#10;&#10;Description automatically generated">
              <a:extLst>
                <a:ext uri="{FF2B5EF4-FFF2-40B4-BE49-F238E27FC236}">
                  <a16:creationId xmlns:a16="http://schemas.microsoft.com/office/drawing/2014/main" id="{6FF13A84-568B-4DD4-BF93-F149915BC389}"/>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b="13481"/>
            <a:stretch/>
          </p:blipFill>
          <p:spPr>
            <a:xfrm>
              <a:off x="2883194" y="2761885"/>
              <a:ext cx="621912" cy="538069"/>
            </a:xfrm>
            <a:prstGeom prst="rect">
              <a:avLst/>
            </a:prstGeom>
          </p:spPr>
        </p:pic>
        <p:pic>
          <p:nvPicPr>
            <p:cNvPr id="13" name="Picture 12" descr="A close up of a logo&#10;&#10;Description automatically generated">
              <a:extLst>
                <a:ext uri="{FF2B5EF4-FFF2-40B4-BE49-F238E27FC236}">
                  <a16:creationId xmlns:a16="http://schemas.microsoft.com/office/drawing/2014/main" id="{17D2EF26-A896-4FF1-B5D5-02847C7D8785}"/>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b="13481"/>
            <a:stretch/>
          </p:blipFill>
          <p:spPr>
            <a:xfrm>
              <a:off x="1689545" y="3515014"/>
              <a:ext cx="621912" cy="538069"/>
            </a:xfrm>
            <a:prstGeom prst="rect">
              <a:avLst/>
            </a:prstGeom>
          </p:spPr>
        </p:pic>
        <p:pic>
          <p:nvPicPr>
            <p:cNvPr id="14" name="Picture 13" descr="A close up of a logo&#10;&#10;Description automatically generated">
              <a:extLst>
                <a:ext uri="{FF2B5EF4-FFF2-40B4-BE49-F238E27FC236}">
                  <a16:creationId xmlns:a16="http://schemas.microsoft.com/office/drawing/2014/main" id="{98D09A5F-5F03-4D76-978B-42EAA275A2D6}"/>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b="13481"/>
            <a:stretch/>
          </p:blipFill>
          <p:spPr>
            <a:xfrm>
              <a:off x="4067203" y="2022094"/>
              <a:ext cx="621912" cy="538069"/>
            </a:xfrm>
            <a:prstGeom prst="rect">
              <a:avLst/>
            </a:prstGeom>
          </p:spPr>
        </p:pic>
        <p:pic>
          <p:nvPicPr>
            <p:cNvPr id="15" name="Picture 14" descr="A close up of a logo&#10;&#10;Description automatically generated">
              <a:extLst>
                <a:ext uri="{FF2B5EF4-FFF2-40B4-BE49-F238E27FC236}">
                  <a16:creationId xmlns:a16="http://schemas.microsoft.com/office/drawing/2014/main" id="{EA3B14A4-7DF3-4BA5-9F6E-82D7A0536B9B}"/>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b="13481"/>
            <a:stretch/>
          </p:blipFill>
          <p:spPr>
            <a:xfrm>
              <a:off x="2883194" y="3515014"/>
              <a:ext cx="621912" cy="538069"/>
            </a:xfrm>
            <a:prstGeom prst="rect">
              <a:avLst/>
            </a:prstGeom>
          </p:spPr>
        </p:pic>
        <p:pic>
          <p:nvPicPr>
            <p:cNvPr id="16" name="Picture 15" descr="A close up of a logo&#10;&#10;Description automatically generated">
              <a:extLst>
                <a:ext uri="{FF2B5EF4-FFF2-40B4-BE49-F238E27FC236}">
                  <a16:creationId xmlns:a16="http://schemas.microsoft.com/office/drawing/2014/main" id="{AAED8B1D-EF60-4297-987C-BEF61749D379}"/>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b="13481"/>
            <a:stretch/>
          </p:blipFill>
          <p:spPr>
            <a:xfrm>
              <a:off x="4076843" y="3515014"/>
              <a:ext cx="621912" cy="538069"/>
            </a:xfrm>
            <a:prstGeom prst="rect">
              <a:avLst/>
            </a:prstGeom>
          </p:spPr>
        </p:pic>
        <p:pic>
          <p:nvPicPr>
            <p:cNvPr id="18" name="Picture 17" descr="A close up of a logo&#10;&#10;Description automatically generated">
              <a:extLst>
                <a:ext uri="{FF2B5EF4-FFF2-40B4-BE49-F238E27FC236}">
                  <a16:creationId xmlns:a16="http://schemas.microsoft.com/office/drawing/2014/main" id="{8E884BA5-5DD1-480A-80B0-23A07E5E3012}"/>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b="13481"/>
            <a:stretch/>
          </p:blipFill>
          <p:spPr>
            <a:xfrm>
              <a:off x="1699185" y="2757088"/>
              <a:ext cx="621912" cy="538069"/>
            </a:xfrm>
            <a:prstGeom prst="rect">
              <a:avLst/>
            </a:prstGeom>
          </p:spPr>
        </p:pic>
        <p:pic>
          <p:nvPicPr>
            <p:cNvPr id="19" name="Picture 18" descr="A close up of a logo&#10;&#10;Description automatically generated">
              <a:extLst>
                <a:ext uri="{FF2B5EF4-FFF2-40B4-BE49-F238E27FC236}">
                  <a16:creationId xmlns:a16="http://schemas.microsoft.com/office/drawing/2014/main" id="{6A0AF2A2-1F4D-4F1C-A40F-AE72D7B0ED21}"/>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b="13481"/>
            <a:stretch/>
          </p:blipFill>
          <p:spPr>
            <a:xfrm>
              <a:off x="4067203" y="2757088"/>
              <a:ext cx="621912" cy="538069"/>
            </a:xfrm>
            <a:prstGeom prst="rect">
              <a:avLst/>
            </a:prstGeom>
          </p:spPr>
        </p:pic>
      </p:grpSp>
      <p:pic>
        <p:nvPicPr>
          <p:cNvPr id="4" name="Audio 3">
            <a:hlinkClick r:id="" action="ppaction://media"/>
            <a:extLst>
              <a:ext uri="{FF2B5EF4-FFF2-40B4-BE49-F238E27FC236}">
                <a16:creationId xmlns:a16="http://schemas.microsoft.com/office/drawing/2014/main" id="{47CEF4D3-F569-49BA-BD48-87A2E5C794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80114701"/>
      </p:ext>
    </p:extLst>
  </p:cSld>
  <p:clrMapOvr>
    <a:masterClrMapping/>
  </p:clrMapOvr>
  <p:transition advTm="169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5">
            <a:extLst>
              <a:ext uri="{FF2B5EF4-FFF2-40B4-BE49-F238E27FC236}">
                <a16:creationId xmlns:a16="http://schemas.microsoft.com/office/drawing/2014/main" id="{C07C33FA-EF51-4A25-8CCB-C47AC1718FBA}"/>
              </a:ext>
            </a:extLst>
          </p:cNvPr>
          <p:cNvSpPr>
            <a:spLocks noGrp="1"/>
          </p:cNvSpPr>
          <p:nvPr>
            <p:ph type="title"/>
          </p:nvPr>
        </p:nvSpPr>
        <p:spPr>
          <a:xfrm>
            <a:off x="913795" y="609600"/>
            <a:ext cx="10353762" cy="970450"/>
          </a:xfrm>
        </p:spPr>
        <p:txBody>
          <a:bodyPr/>
          <a:lstStyle/>
          <a:p>
            <a:r>
              <a:rPr lang="en-US" sz="3600"/>
              <a:t>3D Object Detection</a:t>
            </a:r>
            <a:endParaRPr lang="en-US"/>
          </a:p>
        </p:txBody>
      </p:sp>
      <p:sp>
        <p:nvSpPr>
          <p:cNvPr id="39" name="TextBox 38">
            <a:extLst>
              <a:ext uri="{FF2B5EF4-FFF2-40B4-BE49-F238E27FC236}">
                <a16:creationId xmlns:a16="http://schemas.microsoft.com/office/drawing/2014/main" id="{B0F04B5A-49F1-4E52-BE4E-BFAE610A8055}"/>
              </a:ext>
            </a:extLst>
          </p:cNvPr>
          <p:cNvSpPr txBox="1"/>
          <p:nvPr/>
        </p:nvSpPr>
        <p:spPr>
          <a:xfrm>
            <a:off x="1547595" y="1901209"/>
            <a:ext cx="2762295" cy="461665"/>
          </a:xfrm>
          <a:prstGeom prst="rect">
            <a:avLst/>
          </a:prstGeom>
          <a:noFill/>
        </p:spPr>
        <p:txBody>
          <a:bodyPr wrap="none" rtlCol="0">
            <a:spAutoFit/>
          </a:bodyPr>
          <a:lstStyle/>
          <a:p>
            <a:r>
              <a:rPr lang="en-US" sz="2400">
                <a:latin typeface="+mj-lt"/>
              </a:rPr>
              <a:t>On the other hand</a:t>
            </a:r>
          </a:p>
        </p:txBody>
      </p:sp>
      <p:pic>
        <p:nvPicPr>
          <p:cNvPr id="3074" name="Picture 2">
            <a:extLst>
              <a:ext uri="{FF2B5EF4-FFF2-40B4-BE49-F238E27FC236}">
                <a16:creationId xmlns:a16="http://schemas.microsoft.com/office/drawing/2014/main" id="{BCB92773-D14A-492F-BB48-DB2D475226A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334164" y="1901209"/>
            <a:ext cx="4067175" cy="22860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52A895C-9FEC-4396-97FE-27EEB377207D}"/>
              </a:ext>
            </a:extLst>
          </p:cNvPr>
          <p:cNvSpPr txBox="1"/>
          <p:nvPr/>
        </p:nvSpPr>
        <p:spPr>
          <a:xfrm>
            <a:off x="1458558" y="4495127"/>
            <a:ext cx="8210959" cy="461665"/>
          </a:xfrm>
          <a:prstGeom prst="rect">
            <a:avLst/>
          </a:prstGeom>
          <a:noFill/>
        </p:spPr>
        <p:txBody>
          <a:bodyPr wrap="square" rtlCol="0">
            <a:spAutoFit/>
          </a:bodyPr>
          <a:lstStyle/>
          <a:p>
            <a:r>
              <a:rPr lang="en-US" sz="2400"/>
              <a:t>· Point Cloud Videos -&gt; Cheaply Available</a:t>
            </a:r>
          </a:p>
        </p:txBody>
      </p:sp>
      <p:sp>
        <p:nvSpPr>
          <p:cNvPr id="21" name="TextBox 20">
            <a:extLst>
              <a:ext uri="{FF2B5EF4-FFF2-40B4-BE49-F238E27FC236}">
                <a16:creationId xmlns:a16="http://schemas.microsoft.com/office/drawing/2014/main" id="{848C4914-3FD5-4464-8E64-3966EE925F3C}"/>
              </a:ext>
            </a:extLst>
          </p:cNvPr>
          <p:cNvSpPr txBox="1"/>
          <p:nvPr/>
        </p:nvSpPr>
        <p:spPr>
          <a:xfrm>
            <a:off x="1458557" y="4956792"/>
            <a:ext cx="9913636" cy="461665"/>
          </a:xfrm>
          <a:prstGeom prst="rect">
            <a:avLst/>
          </a:prstGeom>
          <a:noFill/>
        </p:spPr>
        <p:txBody>
          <a:bodyPr wrap="square" rtlCol="0">
            <a:spAutoFit/>
          </a:bodyPr>
          <a:lstStyle/>
          <a:p>
            <a:r>
              <a:rPr lang="en-US" sz="2400"/>
              <a:t>· Point Cloud Videos -&gt; Contains richer spatiotemporal information</a:t>
            </a:r>
          </a:p>
        </p:txBody>
      </p:sp>
      <p:pic>
        <p:nvPicPr>
          <p:cNvPr id="5" name="Audio 4">
            <a:hlinkClick r:id="" action="ppaction://media"/>
            <a:extLst>
              <a:ext uri="{FF2B5EF4-FFF2-40B4-BE49-F238E27FC236}">
                <a16:creationId xmlns:a16="http://schemas.microsoft.com/office/drawing/2014/main" id="{8252C1A8-83F4-4CB0-89C3-191AF2D0021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571235281"/>
      </p:ext>
    </p:extLst>
  </p:cSld>
  <p:clrMapOvr>
    <a:masterClrMapping/>
  </p:clrMapOvr>
  <p:transition advTm="1194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5">
            <a:extLst>
              <a:ext uri="{FF2B5EF4-FFF2-40B4-BE49-F238E27FC236}">
                <a16:creationId xmlns:a16="http://schemas.microsoft.com/office/drawing/2014/main" id="{C07C33FA-EF51-4A25-8CCB-C47AC1718FBA}"/>
              </a:ext>
            </a:extLst>
          </p:cNvPr>
          <p:cNvSpPr>
            <a:spLocks noGrp="1"/>
          </p:cNvSpPr>
          <p:nvPr>
            <p:ph type="title"/>
          </p:nvPr>
        </p:nvSpPr>
        <p:spPr>
          <a:xfrm>
            <a:off x="913795" y="609600"/>
            <a:ext cx="10353762" cy="970450"/>
          </a:xfrm>
        </p:spPr>
        <p:txBody>
          <a:bodyPr/>
          <a:lstStyle/>
          <a:p>
            <a:r>
              <a:rPr lang="en-US" sz="3600"/>
              <a:t>3D Object Detection</a:t>
            </a:r>
            <a:endParaRPr lang="en-US"/>
          </a:p>
        </p:txBody>
      </p:sp>
      <p:sp>
        <p:nvSpPr>
          <p:cNvPr id="39" name="TextBox 38">
            <a:extLst>
              <a:ext uri="{FF2B5EF4-FFF2-40B4-BE49-F238E27FC236}">
                <a16:creationId xmlns:a16="http://schemas.microsoft.com/office/drawing/2014/main" id="{B0F04B5A-49F1-4E52-BE4E-BFAE610A8055}"/>
              </a:ext>
            </a:extLst>
          </p:cNvPr>
          <p:cNvSpPr txBox="1"/>
          <p:nvPr/>
        </p:nvSpPr>
        <p:spPr>
          <a:xfrm>
            <a:off x="822383" y="1354674"/>
            <a:ext cx="2843279" cy="461665"/>
          </a:xfrm>
          <a:prstGeom prst="rect">
            <a:avLst/>
          </a:prstGeom>
          <a:noFill/>
        </p:spPr>
        <p:txBody>
          <a:bodyPr wrap="none" rtlCol="0">
            <a:spAutoFit/>
          </a:bodyPr>
          <a:lstStyle/>
          <a:p>
            <a:r>
              <a:rPr lang="en-US" sz="2400">
                <a:latin typeface="+mj-lt"/>
              </a:rPr>
              <a:t>Point Cloud Videos</a:t>
            </a:r>
          </a:p>
        </p:txBody>
      </p:sp>
      <p:grpSp>
        <p:nvGrpSpPr>
          <p:cNvPr id="2" name="Group 1">
            <a:extLst>
              <a:ext uri="{FF2B5EF4-FFF2-40B4-BE49-F238E27FC236}">
                <a16:creationId xmlns:a16="http://schemas.microsoft.com/office/drawing/2014/main" id="{F890D4B5-48D9-450C-BE33-B5200691BFF7}"/>
              </a:ext>
            </a:extLst>
          </p:cNvPr>
          <p:cNvGrpSpPr/>
          <p:nvPr/>
        </p:nvGrpSpPr>
        <p:grpSpPr>
          <a:xfrm>
            <a:off x="822383" y="1627489"/>
            <a:ext cx="9358416" cy="1283220"/>
            <a:chOff x="1547595" y="2174024"/>
            <a:chExt cx="9358416" cy="1283220"/>
          </a:xfrm>
        </p:grpSpPr>
        <p:sp>
          <p:nvSpPr>
            <p:cNvPr id="20" name="TextBox 19">
              <a:extLst>
                <a:ext uri="{FF2B5EF4-FFF2-40B4-BE49-F238E27FC236}">
                  <a16:creationId xmlns:a16="http://schemas.microsoft.com/office/drawing/2014/main" id="{A52A895C-9FEC-4396-97FE-27EEB377207D}"/>
                </a:ext>
              </a:extLst>
            </p:cNvPr>
            <p:cNvSpPr txBox="1"/>
            <p:nvPr/>
          </p:nvSpPr>
          <p:spPr>
            <a:xfrm>
              <a:off x="1547595" y="2584801"/>
              <a:ext cx="2325166" cy="461665"/>
            </a:xfrm>
            <a:prstGeom prst="rect">
              <a:avLst/>
            </a:prstGeom>
            <a:noFill/>
          </p:spPr>
          <p:txBody>
            <a:bodyPr wrap="square" rtlCol="0">
              <a:spAutoFit/>
            </a:bodyPr>
            <a:lstStyle/>
            <a:p>
              <a:r>
                <a:rPr lang="en-US" sz="2400"/>
                <a:t>· False Negative</a:t>
              </a:r>
            </a:p>
          </p:txBody>
        </p:sp>
        <p:pic>
          <p:nvPicPr>
            <p:cNvPr id="7" name="Picture 6" descr="A picture containing text, book&#10;&#10;Description automatically generated">
              <a:extLst>
                <a:ext uri="{FF2B5EF4-FFF2-40B4-BE49-F238E27FC236}">
                  <a16:creationId xmlns:a16="http://schemas.microsoft.com/office/drawing/2014/main" id="{133FEEAA-6DFF-49CF-942E-F5E90A74E5D0}"/>
                </a:ext>
              </a:extLst>
            </p:cNvPr>
            <p:cNvPicPr>
              <a:picLocks noChangeAspect="1"/>
            </p:cNvPicPr>
            <p:nvPr/>
          </p:nvPicPr>
          <p:blipFill rotWithShape="1">
            <a:blip r:embed="rId6">
              <a:extLst>
                <a:ext uri="{28A0092B-C50C-407E-A947-70E740481C1C}">
                  <a14:useLocalDpi xmlns:a14="http://schemas.microsoft.com/office/drawing/2010/main" val="0"/>
                </a:ext>
              </a:extLst>
            </a:blip>
            <a:srcRect l="27750" t="11201" b="59255"/>
            <a:stretch/>
          </p:blipFill>
          <p:spPr>
            <a:xfrm>
              <a:off x="5732471" y="2174024"/>
              <a:ext cx="5173540" cy="1283220"/>
            </a:xfrm>
            <a:prstGeom prst="rect">
              <a:avLst/>
            </a:prstGeom>
          </p:spPr>
        </p:pic>
      </p:grpSp>
      <p:grpSp>
        <p:nvGrpSpPr>
          <p:cNvPr id="3" name="Group 2">
            <a:extLst>
              <a:ext uri="{FF2B5EF4-FFF2-40B4-BE49-F238E27FC236}">
                <a16:creationId xmlns:a16="http://schemas.microsoft.com/office/drawing/2014/main" id="{995544A2-57F5-419E-A277-44BD3C94F888}"/>
              </a:ext>
            </a:extLst>
          </p:cNvPr>
          <p:cNvGrpSpPr/>
          <p:nvPr/>
        </p:nvGrpSpPr>
        <p:grpSpPr>
          <a:xfrm>
            <a:off x="822383" y="3060553"/>
            <a:ext cx="9358416" cy="1283221"/>
            <a:chOff x="1547595" y="3607088"/>
            <a:chExt cx="9358416" cy="1283221"/>
          </a:xfrm>
        </p:grpSpPr>
        <p:sp>
          <p:nvSpPr>
            <p:cNvPr id="8" name="TextBox 7">
              <a:extLst>
                <a:ext uri="{FF2B5EF4-FFF2-40B4-BE49-F238E27FC236}">
                  <a16:creationId xmlns:a16="http://schemas.microsoft.com/office/drawing/2014/main" id="{E38533D5-68E9-412C-B004-FEE991DA6813}"/>
                </a:ext>
              </a:extLst>
            </p:cNvPr>
            <p:cNvSpPr txBox="1"/>
            <p:nvPr/>
          </p:nvSpPr>
          <p:spPr>
            <a:xfrm>
              <a:off x="1547595" y="3961054"/>
              <a:ext cx="2325166" cy="461665"/>
            </a:xfrm>
            <a:prstGeom prst="rect">
              <a:avLst/>
            </a:prstGeom>
            <a:noFill/>
          </p:spPr>
          <p:txBody>
            <a:bodyPr wrap="square" rtlCol="0">
              <a:spAutoFit/>
            </a:bodyPr>
            <a:lstStyle/>
            <a:p>
              <a:r>
                <a:rPr lang="en-US" sz="2400"/>
                <a:t>· False Positive</a:t>
              </a:r>
            </a:p>
          </p:txBody>
        </p:sp>
        <p:pic>
          <p:nvPicPr>
            <p:cNvPr id="10" name="Picture 9" descr="A picture containing text, book&#10;&#10;Description automatically generated">
              <a:extLst>
                <a:ext uri="{FF2B5EF4-FFF2-40B4-BE49-F238E27FC236}">
                  <a16:creationId xmlns:a16="http://schemas.microsoft.com/office/drawing/2014/main" id="{485420D3-B59E-4C45-A1A7-276B023ACB28}"/>
                </a:ext>
              </a:extLst>
            </p:cNvPr>
            <p:cNvPicPr>
              <a:picLocks noChangeAspect="1"/>
            </p:cNvPicPr>
            <p:nvPr/>
          </p:nvPicPr>
          <p:blipFill rotWithShape="1">
            <a:blip r:embed="rId6">
              <a:extLst>
                <a:ext uri="{28A0092B-C50C-407E-A947-70E740481C1C}">
                  <a14:useLocalDpi xmlns:a14="http://schemas.microsoft.com/office/drawing/2010/main" val="0"/>
                </a:ext>
              </a:extLst>
            </a:blip>
            <a:srcRect l="27750" t="41583" b="28872"/>
            <a:stretch/>
          </p:blipFill>
          <p:spPr>
            <a:xfrm>
              <a:off x="5732471" y="3607088"/>
              <a:ext cx="5173540" cy="1283221"/>
            </a:xfrm>
            <a:prstGeom prst="rect">
              <a:avLst/>
            </a:prstGeom>
          </p:spPr>
        </p:pic>
      </p:grpSp>
      <p:grpSp>
        <p:nvGrpSpPr>
          <p:cNvPr id="4" name="Group 3">
            <a:extLst>
              <a:ext uri="{FF2B5EF4-FFF2-40B4-BE49-F238E27FC236}">
                <a16:creationId xmlns:a16="http://schemas.microsoft.com/office/drawing/2014/main" id="{C9516A40-678A-40DF-96A4-94BFC73517D7}"/>
              </a:ext>
            </a:extLst>
          </p:cNvPr>
          <p:cNvGrpSpPr/>
          <p:nvPr/>
        </p:nvGrpSpPr>
        <p:grpSpPr>
          <a:xfrm>
            <a:off x="822383" y="4521671"/>
            <a:ext cx="9358416" cy="1180194"/>
            <a:chOff x="1547595" y="5068206"/>
            <a:chExt cx="9358416" cy="1180194"/>
          </a:xfrm>
        </p:grpSpPr>
        <p:sp>
          <p:nvSpPr>
            <p:cNvPr id="9" name="TextBox 8">
              <a:extLst>
                <a:ext uri="{FF2B5EF4-FFF2-40B4-BE49-F238E27FC236}">
                  <a16:creationId xmlns:a16="http://schemas.microsoft.com/office/drawing/2014/main" id="{1ABFAEC7-84F3-440A-A992-F2CDD4D5949F}"/>
                </a:ext>
              </a:extLst>
            </p:cNvPr>
            <p:cNvSpPr txBox="1"/>
            <p:nvPr/>
          </p:nvSpPr>
          <p:spPr>
            <a:xfrm>
              <a:off x="1547595" y="5427470"/>
              <a:ext cx="2325166" cy="461665"/>
            </a:xfrm>
            <a:prstGeom prst="rect">
              <a:avLst/>
            </a:prstGeom>
            <a:noFill/>
          </p:spPr>
          <p:txBody>
            <a:bodyPr wrap="square" rtlCol="0">
              <a:spAutoFit/>
            </a:bodyPr>
            <a:lstStyle/>
            <a:p>
              <a:r>
                <a:rPr lang="en-US" sz="2400"/>
                <a:t>· Misalignment</a:t>
              </a:r>
            </a:p>
          </p:txBody>
        </p:sp>
        <p:pic>
          <p:nvPicPr>
            <p:cNvPr id="11" name="Picture 10" descr="A picture containing text, book&#10;&#10;Description automatically generated">
              <a:extLst>
                <a:ext uri="{FF2B5EF4-FFF2-40B4-BE49-F238E27FC236}">
                  <a16:creationId xmlns:a16="http://schemas.microsoft.com/office/drawing/2014/main" id="{22747E73-8225-488F-9796-551A76CD70A6}"/>
                </a:ext>
              </a:extLst>
            </p:cNvPr>
            <p:cNvPicPr>
              <a:picLocks noChangeAspect="1"/>
            </p:cNvPicPr>
            <p:nvPr/>
          </p:nvPicPr>
          <p:blipFill rotWithShape="1">
            <a:blip r:embed="rId6">
              <a:extLst>
                <a:ext uri="{28A0092B-C50C-407E-A947-70E740481C1C}">
                  <a14:useLocalDpi xmlns:a14="http://schemas.microsoft.com/office/drawing/2010/main" val="0"/>
                </a:ext>
              </a:extLst>
            </a:blip>
            <a:srcRect l="27750" t="72669" b="157"/>
            <a:stretch/>
          </p:blipFill>
          <p:spPr>
            <a:xfrm>
              <a:off x="5732471" y="5068206"/>
              <a:ext cx="5173540" cy="1180194"/>
            </a:xfrm>
            <a:prstGeom prst="rect">
              <a:avLst/>
            </a:prstGeom>
          </p:spPr>
        </p:pic>
      </p:grpSp>
      <p:sp>
        <p:nvSpPr>
          <p:cNvPr id="15" name="TextBox 14">
            <a:extLst>
              <a:ext uri="{FF2B5EF4-FFF2-40B4-BE49-F238E27FC236}">
                <a16:creationId xmlns:a16="http://schemas.microsoft.com/office/drawing/2014/main" id="{E7B676C3-3109-4FB0-96BD-96EF104F841D}"/>
              </a:ext>
            </a:extLst>
          </p:cNvPr>
          <p:cNvSpPr txBox="1"/>
          <p:nvPr/>
        </p:nvSpPr>
        <p:spPr>
          <a:xfrm>
            <a:off x="822383" y="5832901"/>
            <a:ext cx="11064819" cy="461665"/>
          </a:xfrm>
          <a:prstGeom prst="rect">
            <a:avLst/>
          </a:prstGeom>
          <a:noFill/>
        </p:spPr>
        <p:txBody>
          <a:bodyPr wrap="square" rtlCol="0">
            <a:spAutoFit/>
          </a:bodyPr>
          <a:lstStyle/>
          <a:p>
            <a:r>
              <a:rPr lang="en-US" sz="2400" dirty="0"/>
              <a:t>·  Can we utilize this information to improve a single frame 3D object detector?</a:t>
            </a:r>
          </a:p>
        </p:txBody>
      </p:sp>
      <p:sp>
        <p:nvSpPr>
          <p:cNvPr id="18" name="TextBox 17">
            <a:extLst>
              <a:ext uri="{FF2B5EF4-FFF2-40B4-BE49-F238E27FC236}">
                <a16:creationId xmlns:a16="http://schemas.microsoft.com/office/drawing/2014/main" id="{1669279E-A624-4304-A289-3BBEC170F4E4}"/>
              </a:ext>
            </a:extLst>
          </p:cNvPr>
          <p:cNvSpPr txBox="1"/>
          <p:nvPr/>
        </p:nvSpPr>
        <p:spPr>
          <a:xfrm>
            <a:off x="913795" y="6294566"/>
            <a:ext cx="6763406" cy="461665"/>
          </a:xfrm>
          <a:prstGeom prst="rect">
            <a:avLst/>
          </a:prstGeom>
          <a:noFill/>
        </p:spPr>
        <p:txBody>
          <a:bodyPr wrap="square">
            <a:spAutoFit/>
          </a:bodyPr>
          <a:lstStyle/>
          <a:p>
            <a:r>
              <a:rPr lang="en-US" sz="2400" b="1"/>
              <a:t>Yes, Semi-supervised training!</a:t>
            </a:r>
          </a:p>
        </p:txBody>
      </p:sp>
      <p:pic>
        <p:nvPicPr>
          <p:cNvPr id="6" name="Audio 5">
            <a:hlinkClick r:id="" action="ppaction://media"/>
            <a:extLst>
              <a:ext uri="{FF2B5EF4-FFF2-40B4-BE49-F238E27FC236}">
                <a16:creationId xmlns:a16="http://schemas.microsoft.com/office/drawing/2014/main" id="{01845D65-48AD-4549-B636-50FAF46A1B5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733572994"/>
      </p:ext>
    </p:extLst>
  </p:cSld>
  <p:clrMapOvr>
    <a:masterClrMapping/>
  </p:clrMapOvr>
  <p:transition advTm="3779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15"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2FCC02-AD77-44F2-B01A-F9F146519D95}"/>
              </a:ext>
            </a:extLst>
          </p:cNvPr>
          <p:cNvSpPr/>
          <p:nvPr/>
        </p:nvSpPr>
        <p:spPr>
          <a:xfrm>
            <a:off x="799379" y="1722279"/>
            <a:ext cx="7348456" cy="4319921"/>
          </a:xfrm>
          <a:prstGeom prst="rect">
            <a:avLst/>
          </a:prstGeom>
          <a:solidFill>
            <a:schemeClr val="accent3">
              <a:lumMod val="50000"/>
              <a:alpha val="6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20448EC-9027-46AC-A847-2E08CC2F5406}"/>
                  </a:ext>
                </a:extLst>
              </p:cNvPr>
              <p:cNvSpPr txBox="1"/>
              <p:nvPr/>
            </p:nvSpPr>
            <p:spPr>
              <a:xfrm>
                <a:off x="1569354" y="5632249"/>
                <a:ext cx="551689" cy="2716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r>
                        <a:rPr lang="en-US" altLang="zh-CN" i="1">
                          <a:latin typeface="Cambria Math" panose="02040503050406030204" pitchFamily="18" charset="0"/>
                        </a:rPr>
                        <m:t>−</m:t>
                      </m:r>
                      <m:r>
                        <a:rPr lang="en-US" altLang="zh-CN" b="0" i="1" smtClean="0">
                          <a:latin typeface="Cambria Math" panose="02040503050406030204" pitchFamily="18" charset="0"/>
                        </a:rPr>
                        <m:t>1</m:t>
                      </m:r>
                    </m:oMath>
                  </m:oMathPara>
                </a14:m>
                <a:endParaRPr lang="en-US"/>
              </a:p>
            </p:txBody>
          </p:sp>
        </mc:Choice>
        <mc:Fallback xmlns="">
          <p:sp>
            <p:nvSpPr>
              <p:cNvPr id="10" name="TextBox 9">
                <a:extLst>
                  <a:ext uri="{FF2B5EF4-FFF2-40B4-BE49-F238E27FC236}">
                    <a16:creationId xmlns:a16="http://schemas.microsoft.com/office/drawing/2014/main" id="{E20448EC-9027-46AC-A847-2E08CC2F5406}"/>
                  </a:ext>
                </a:extLst>
              </p:cNvPr>
              <p:cNvSpPr txBox="1">
                <a:spLocks noRot="1" noChangeAspect="1" noMove="1" noResize="1" noEditPoints="1" noAdjustHandles="1" noChangeArrowheads="1" noChangeShapeType="1" noTextEdit="1"/>
              </p:cNvSpPr>
              <p:nvPr/>
            </p:nvSpPr>
            <p:spPr>
              <a:xfrm>
                <a:off x="1569354" y="5632249"/>
                <a:ext cx="551689" cy="271613"/>
              </a:xfrm>
              <a:prstGeom prst="rect">
                <a:avLst/>
              </a:prstGeom>
              <a:blipFill>
                <a:blip r:embed="rId5"/>
                <a:stretch>
                  <a:fillRect l="-6593" r="-7692" b="-11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A527B77-2963-468F-B251-61F06D1F4CA5}"/>
                  </a:ext>
                </a:extLst>
              </p:cNvPr>
              <p:cNvSpPr txBox="1"/>
              <p:nvPr/>
            </p:nvSpPr>
            <p:spPr>
              <a:xfrm>
                <a:off x="4038922" y="5632249"/>
                <a:ext cx="157800" cy="2716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oMath>
                  </m:oMathPara>
                </a14:m>
                <a:endParaRPr lang="en-US"/>
              </a:p>
            </p:txBody>
          </p:sp>
        </mc:Choice>
        <mc:Fallback xmlns="">
          <p:sp>
            <p:nvSpPr>
              <p:cNvPr id="11" name="TextBox 10">
                <a:extLst>
                  <a:ext uri="{FF2B5EF4-FFF2-40B4-BE49-F238E27FC236}">
                    <a16:creationId xmlns:a16="http://schemas.microsoft.com/office/drawing/2014/main" id="{AA527B77-2963-468F-B251-61F06D1F4CA5}"/>
                  </a:ext>
                </a:extLst>
              </p:cNvPr>
              <p:cNvSpPr txBox="1">
                <a:spLocks noRot="1" noChangeAspect="1" noMove="1" noResize="1" noEditPoints="1" noAdjustHandles="1" noChangeArrowheads="1" noChangeShapeType="1" noTextEdit="1"/>
              </p:cNvSpPr>
              <p:nvPr/>
            </p:nvSpPr>
            <p:spPr>
              <a:xfrm>
                <a:off x="4038922" y="5632249"/>
                <a:ext cx="157800" cy="271613"/>
              </a:xfrm>
              <a:prstGeom prst="rect">
                <a:avLst/>
              </a:prstGeom>
              <a:blipFill>
                <a:blip r:embed="rId6"/>
                <a:stretch>
                  <a:fillRect l="-28000" r="-24000" b="-6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5B5BE83-0DA0-4696-845B-652261980ED6}"/>
                  </a:ext>
                </a:extLst>
              </p:cNvPr>
              <p:cNvSpPr txBox="1"/>
              <p:nvPr/>
            </p:nvSpPr>
            <p:spPr>
              <a:xfrm>
                <a:off x="5882037" y="5629556"/>
                <a:ext cx="623427"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m:t>
                      </m:r>
                      <m:r>
                        <a:rPr lang="en-US" b="0" i="0" smtClean="0">
                          <a:latin typeface="Cambria Math" panose="02040503050406030204" pitchFamily="18" charset="0"/>
                        </a:rPr>
                        <m:t>1</m:t>
                      </m:r>
                    </m:oMath>
                  </m:oMathPara>
                </a14:m>
                <a:endParaRPr lang="en-US"/>
              </a:p>
            </p:txBody>
          </p:sp>
        </mc:Choice>
        <mc:Fallback xmlns="">
          <p:sp>
            <p:nvSpPr>
              <p:cNvPr id="12" name="TextBox 11">
                <a:extLst>
                  <a:ext uri="{FF2B5EF4-FFF2-40B4-BE49-F238E27FC236}">
                    <a16:creationId xmlns:a16="http://schemas.microsoft.com/office/drawing/2014/main" id="{05B5BE83-0DA0-4696-845B-652261980ED6}"/>
                  </a:ext>
                </a:extLst>
              </p:cNvPr>
              <p:cNvSpPr txBox="1">
                <a:spLocks noRot="1" noChangeAspect="1" noMove="1" noResize="1" noEditPoints="1" noAdjustHandles="1" noChangeArrowheads="1" noChangeShapeType="1" noTextEdit="1"/>
              </p:cNvSpPr>
              <p:nvPr/>
            </p:nvSpPr>
            <p:spPr>
              <a:xfrm>
                <a:off x="5882037" y="5629556"/>
                <a:ext cx="623427" cy="276999"/>
              </a:xfrm>
              <a:prstGeom prst="rect">
                <a:avLst/>
              </a:prstGeom>
              <a:blipFill>
                <a:blip r:embed="rId7"/>
                <a:stretch>
                  <a:fillRect l="-980" r="-980" b="-6522"/>
                </a:stretch>
              </a:blipFill>
            </p:spPr>
            <p:txBody>
              <a:bodyPr/>
              <a:lstStyle/>
              <a:p>
                <a:r>
                  <a:rPr lang="en-US">
                    <a:noFill/>
                  </a:rPr>
                  <a:t> </a:t>
                </a:r>
              </a:p>
            </p:txBody>
          </p:sp>
        </mc:Fallback>
      </mc:AlternateContent>
      <p:pic>
        <p:nvPicPr>
          <p:cNvPr id="13" name="Picture 12" descr="A close up of a map&#10;&#10;Description automatically generated">
            <a:extLst>
              <a:ext uri="{FF2B5EF4-FFF2-40B4-BE49-F238E27FC236}">
                <a16:creationId xmlns:a16="http://schemas.microsoft.com/office/drawing/2014/main" id="{47FECF5A-E5FB-4BE2-9B9D-8DF40444DB3B}"/>
              </a:ext>
            </a:extLst>
          </p:cNvPr>
          <p:cNvPicPr>
            <a:picLocks noChangeAspect="1"/>
          </p:cNvPicPr>
          <p:nvPr/>
        </p:nvPicPr>
        <p:blipFill rotWithShape="1">
          <a:blip r:embed="rId8">
            <a:extLst>
              <a:ext uri="{28A0092B-C50C-407E-A947-70E740481C1C}">
                <a14:useLocalDpi xmlns:a14="http://schemas.microsoft.com/office/drawing/2010/main" val="0"/>
              </a:ext>
            </a:extLst>
          </a:blip>
          <a:srcRect t="21415" b="23097"/>
          <a:stretch/>
        </p:blipFill>
        <p:spPr>
          <a:xfrm>
            <a:off x="959674" y="4532599"/>
            <a:ext cx="1657749" cy="914400"/>
          </a:xfrm>
          <a:prstGeom prst="rect">
            <a:avLst/>
          </a:prstGeom>
        </p:spPr>
      </p:pic>
      <p:pic>
        <p:nvPicPr>
          <p:cNvPr id="14" name="Picture 13" descr="A close up of a map&#10;&#10;Description automatically generated">
            <a:extLst>
              <a:ext uri="{FF2B5EF4-FFF2-40B4-BE49-F238E27FC236}">
                <a16:creationId xmlns:a16="http://schemas.microsoft.com/office/drawing/2014/main" id="{32F4010C-8C52-41E0-B9CD-71C491D823D7}"/>
              </a:ext>
            </a:extLst>
          </p:cNvPr>
          <p:cNvPicPr>
            <a:picLocks noChangeAspect="1"/>
          </p:cNvPicPr>
          <p:nvPr/>
        </p:nvPicPr>
        <p:blipFill rotWithShape="1">
          <a:blip r:embed="rId9">
            <a:extLst>
              <a:ext uri="{28A0092B-C50C-407E-A947-70E740481C1C}">
                <a14:useLocalDpi xmlns:a14="http://schemas.microsoft.com/office/drawing/2010/main" val="0"/>
              </a:ext>
            </a:extLst>
          </a:blip>
          <a:srcRect t="21415" b="23096"/>
          <a:stretch/>
        </p:blipFill>
        <p:spPr>
          <a:xfrm>
            <a:off x="3294295" y="4538847"/>
            <a:ext cx="1657749" cy="914400"/>
          </a:xfrm>
          <a:prstGeom prst="rect">
            <a:avLst/>
          </a:prstGeom>
        </p:spPr>
      </p:pic>
      <p:pic>
        <p:nvPicPr>
          <p:cNvPr id="15" name="Picture 14" descr="A close up of a map&#10;&#10;Description automatically generated">
            <a:extLst>
              <a:ext uri="{FF2B5EF4-FFF2-40B4-BE49-F238E27FC236}">
                <a16:creationId xmlns:a16="http://schemas.microsoft.com/office/drawing/2014/main" id="{5A7ED902-8936-4398-8A60-F41CBD221E42}"/>
              </a:ext>
            </a:extLst>
          </p:cNvPr>
          <p:cNvPicPr>
            <a:picLocks noChangeAspect="1"/>
          </p:cNvPicPr>
          <p:nvPr/>
        </p:nvPicPr>
        <p:blipFill rotWithShape="1">
          <a:blip r:embed="rId8">
            <a:extLst>
              <a:ext uri="{28A0092B-C50C-407E-A947-70E740481C1C}">
                <a14:useLocalDpi xmlns:a14="http://schemas.microsoft.com/office/drawing/2010/main" val="0"/>
              </a:ext>
            </a:extLst>
          </a:blip>
          <a:srcRect t="21415" b="23097"/>
          <a:stretch/>
        </p:blipFill>
        <p:spPr>
          <a:xfrm>
            <a:off x="5518646" y="4538847"/>
            <a:ext cx="1657749" cy="914400"/>
          </a:xfrm>
          <a:prstGeom prst="rect">
            <a:avLst/>
          </a:prstGeom>
        </p:spPr>
      </p:pic>
      <p:sp>
        <p:nvSpPr>
          <p:cNvPr id="18" name="Title 5">
            <a:extLst>
              <a:ext uri="{FF2B5EF4-FFF2-40B4-BE49-F238E27FC236}">
                <a16:creationId xmlns:a16="http://schemas.microsoft.com/office/drawing/2014/main" id="{4730CCAF-27C5-4ECF-B85D-A66E661219DD}"/>
              </a:ext>
            </a:extLst>
          </p:cNvPr>
          <p:cNvSpPr>
            <a:spLocks noGrp="1"/>
          </p:cNvSpPr>
          <p:nvPr>
            <p:ph type="title"/>
          </p:nvPr>
        </p:nvSpPr>
        <p:spPr>
          <a:xfrm>
            <a:off x="913795" y="609600"/>
            <a:ext cx="10353762" cy="970450"/>
          </a:xfrm>
        </p:spPr>
        <p:txBody>
          <a:bodyPr/>
          <a:lstStyle/>
          <a:p>
            <a:r>
              <a:rPr lang="en-US" sz="3600">
                <a:latin typeface="+mn-lt"/>
              </a:rPr>
              <a:t>Method: Overview</a:t>
            </a:r>
            <a:endParaRPr lang="en-US">
              <a:latin typeface="+mn-lt"/>
            </a:endParaRPr>
          </a:p>
        </p:txBody>
      </p:sp>
      <p:pic>
        <p:nvPicPr>
          <p:cNvPr id="2" name="Audio 1">
            <a:hlinkClick r:id="" action="ppaction://media"/>
            <a:extLst>
              <a:ext uri="{FF2B5EF4-FFF2-40B4-BE49-F238E27FC236}">
                <a16:creationId xmlns:a16="http://schemas.microsoft.com/office/drawing/2014/main" id="{EAF3BF72-D1F8-4227-BB0B-65D1C5A0CED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28398142"/>
      </p:ext>
    </p:extLst>
  </p:cSld>
  <p:clrMapOvr>
    <a:masterClrMapping/>
  </p:clrMapOvr>
  <p:transition advTm="400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D94B09-73B2-467B-AC7B-4EC5D1FCD852}"/>
              </a:ext>
            </a:extLst>
          </p:cNvPr>
          <p:cNvSpPr/>
          <p:nvPr/>
        </p:nvSpPr>
        <p:spPr>
          <a:xfrm>
            <a:off x="799379" y="1722279"/>
            <a:ext cx="7348456" cy="4319921"/>
          </a:xfrm>
          <a:prstGeom prst="rect">
            <a:avLst/>
          </a:prstGeom>
          <a:solidFill>
            <a:schemeClr val="accent3">
              <a:lumMod val="50000"/>
              <a:alpha val="6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677254BC-E41A-41AD-9DC5-C0937713C174}"/>
              </a:ext>
            </a:extLst>
          </p:cNvPr>
          <p:cNvCxnSpPr>
            <a:cxnSpLocks/>
            <a:stCxn id="12" idx="0"/>
            <a:endCxn id="9" idx="2"/>
          </p:cNvCxnSpPr>
          <p:nvPr/>
        </p:nvCxnSpPr>
        <p:spPr>
          <a:xfrm flipH="1" flipV="1">
            <a:off x="1788548" y="4369173"/>
            <a:ext cx="1" cy="1634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6E6411F-A713-4A0C-89B2-760EE8F3DEDF}"/>
              </a:ext>
            </a:extLst>
          </p:cNvPr>
          <p:cNvCxnSpPr>
            <a:cxnSpLocks/>
            <a:stCxn id="13" idx="0"/>
            <a:endCxn id="10" idx="2"/>
          </p:cNvCxnSpPr>
          <p:nvPr/>
        </p:nvCxnSpPr>
        <p:spPr>
          <a:xfrm flipV="1">
            <a:off x="4123170" y="4363745"/>
            <a:ext cx="0" cy="1751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4955A5E-DA35-4219-9722-2CF8453345F1}"/>
              </a:ext>
            </a:extLst>
          </p:cNvPr>
          <p:cNvCxnSpPr>
            <a:cxnSpLocks/>
            <a:stCxn id="14" idx="0"/>
            <a:endCxn id="11" idx="2"/>
          </p:cNvCxnSpPr>
          <p:nvPr/>
        </p:nvCxnSpPr>
        <p:spPr>
          <a:xfrm flipH="1" flipV="1">
            <a:off x="6347520" y="4364395"/>
            <a:ext cx="1" cy="1744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3">
            <a:extLst>
              <a:ext uri="{FF2B5EF4-FFF2-40B4-BE49-F238E27FC236}">
                <a16:creationId xmlns:a16="http://schemas.microsoft.com/office/drawing/2014/main" id="{DC12BA72-E0C2-445C-BB28-7AB13FCA7341}"/>
              </a:ext>
            </a:extLst>
          </p:cNvPr>
          <p:cNvSpPr txBox="1"/>
          <p:nvPr/>
        </p:nvSpPr>
        <p:spPr>
          <a:xfrm>
            <a:off x="1272722" y="4030619"/>
            <a:ext cx="1031652" cy="338554"/>
          </a:xfrm>
          <a:prstGeom prst="rect">
            <a:avLst/>
          </a:prstGeom>
          <a:noFill/>
          <a:ln w="28575">
            <a:solidFill>
              <a:schemeClr val="tx1"/>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cs typeface="Times New Roman" panose="02020603050405020304" pitchFamily="18" charset="0"/>
              </a:rPr>
              <a:t>Detector</a:t>
            </a:r>
          </a:p>
        </p:txBody>
      </p:sp>
      <p:sp>
        <p:nvSpPr>
          <p:cNvPr id="10" name="TextBox 3">
            <a:extLst>
              <a:ext uri="{FF2B5EF4-FFF2-40B4-BE49-F238E27FC236}">
                <a16:creationId xmlns:a16="http://schemas.microsoft.com/office/drawing/2014/main" id="{5663AE4B-C9E7-4EDC-8582-1D18E9E862F7}"/>
              </a:ext>
            </a:extLst>
          </p:cNvPr>
          <p:cNvSpPr txBox="1"/>
          <p:nvPr/>
        </p:nvSpPr>
        <p:spPr>
          <a:xfrm>
            <a:off x="3607344" y="4025191"/>
            <a:ext cx="1031652" cy="338554"/>
          </a:xfrm>
          <a:prstGeom prst="rect">
            <a:avLst/>
          </a:prstGeom>
          <a:noFill/>
          <a:ln w="28575">
            <a:solidFill>
              <a:schemeClr val="tx1"/>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cs typeface="Times New Roman" panose="02020603050405020304" pitchFamily="18" charset="0"/>
              </a:rPr>
              <a:t>Detector</a:t>
            </a:r>
          </a:p>
        </p:txBody>
      </p:sp>
      <p:sp>
        <p:nvSpPr>
          <p:cNvPr id="11" name="TextBox 3">
            <a:extLst>
              <a:ext uri="{FF2B5EF4-FFF2-40B4-BE49-F238E27FC236}">
                <a16:creationId xmlns:a16="http://schemas.microsoft.com/office/drawing/2014/main" id="{5E27071D-C8BC-4ABC-89F3-5CBF0F0EF162}"/>
              </a:ext>
            </a:extLst>
          </p:cNvPr>
          <p:cNvSpPr txBox="1"/>
          <p:nvPr/>
        </p:nvSpPr>
        <p:spPr>
          <a:xfrm>
            <a:off x="5831694" y="4025841"/>
            <a:ext cx="1031652" cy="338554"/>
          </a:xfrm>
          <a:prstGeom prst="rect">
            <a:avLst/>
          </a:prstGeom>
          <a:noFill/>
          <a:ln w="28575">
            <a:solidFill>
              <a:schemeClr val="tx1"/>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cs typeface="Times New Roman" panose="02020603050405020304" pitchFamily="18" charset="0"/>
              </a:rPr>
              <a:t>Detector</a:t>
            </a:r>
          </a:p>
        </p:txBody>
      </p:sp>
      <p:pic>
        <p:nvPicPr>
          <p:cNvPr id="12" name="Picture 11" descr="A close up of a map&#10;&#10;Description automatically generated">
            <a:extLst>
              <a:ext uri="{FF2B5EF4-FFF2-40B4-BE49-F238E27FC236}">
                <a16:creationId xmlns:a16="http://schemas.microsoft.com/office/drawing/2014/main" id="{DC84F148-F207-42BB-BE7E-711197AD178C}"/>
              </a:ext>
            </a:extLst>
          </p:cNvPr>
          <p:cNvPicPr>
            <a:picLocks noChangeAspect="1"/>
          </p:cNvPicPr>
          <p:nvPr/>
        </p:nvPicPr>
        <p:blipFill rotWithShape="1">
          <a:blip r:embed="rId5">
            <a:extLst>
              <a:ext uri="{28A0092B-C50C-407E-A947-70E740481C1C}">
                <a14:useLocalDpi xmlns:a14="http://schemas.microsoft.com/office/drawing/2010/main" val="0"/>
              </a:ext>
            </a:extLst>
          </a:blip>
          <a:srcRect t="21415" b="23097"/>
          <a:stretch/>
        </p:blipFill>
        <p:spPr>
          <a:xfrm>
            <a:off x="959674" y="4532599"/>
            <a:ext cx="1657749" cy="914400"/>
          </a:xfrm>
          <a:prstGeom prst="rect">
            <a:avLst/>
          </a:prstGeom>
        </p:spPr>
      </p:pic>
      <p:pic>
        <p:nvPicPr>
          <p:cNvPr id="13" name="Picture 12" descr="A close up of a map&#10;&#10;Description automatically generated">
            <a:extLst>
              <a:ext uri="{FF2B5EF4-FFF2-40B4-BE49-F238E27FC236}">
                <a16:creationId xmlns:a16="http://schemas.microsoft.com/office/drawing/2014/main" id="{221CD2CD-3BF5-4716-A7C6-93F3B79F6841}"/>
              </a:ext>
            </a:extLst>
          </p:cNvPr>
          <p:cNvPicPr>
            <a:picLocks noChangeAspect="1"/>
          </p:cNvPicPr>
          <p:nvPr/>
        </p:nvPicPr>
        <p:blipFill rotWithShape="1">
          <a:blip r:embed="rId6">
            <a:extLst>
              <a:ext uri="{28A0092B-C50C-407E-A947-70E740481C1C}">
                <a14:useLocalDpi xmlns:a14="http://schemas.microsoft.com/office/drawing/2010/main" val="0"/>
              </a:ext>
            </a:extLst>
          </a:blip>
          <a:srcRect t="21415" b="23096"/>
          <a:stretch/>
        </p:blipFill>
        <p:spPr>
          <a:xfrm>
            <a:off x="3294295" y="4538847"/>
            <a:ext cx="1657749" cy="914400"/>
          </a:xfrm>
          <a:prstGeom prst="rect">
            <a:avLst/>
          </a:prstGeom>
        </p:spPr>
      </p:pic>
      <p:pic>
        <p:nvPicPr>
          <p:cNvPr id="14" name="Picture 13" descr="A close up of a map&#10;&#10;Description automatically generated">
            <a:extLst>
              <a:ext uri="{FF2B5EF4-FFF2-40B4-BE49-F238E27FC236}">
                <a16:creationId xmlns:a16="http://schemas.microsoft.com/office/drawing/2014/main" id="{8CDC6276-A337-49A2-865C-5E98A304EE28}"/>
              </a:ext>
            </a:extLst>
          </p:cNvPr>
          <p:cNvPicPr>
            <a:picLocks noChangeAspect="1"/>
          </p:cNvPicPr>
          <p:nvPr/>
        </p:nvPicPr>
        <p:blipFill rotWithShape="1">
          <a:blip r:embed="rId5">
            <a:extLst>
              <a:ext uri="{28A0092B-C50C-407E-A947-70E740481C1C}">
                <a14:useLocalDpi xmlns:a14="http://schemas.microsoft.com/office/drawing/2010/main" val="0"/>
              </a:ext>
            </a:extLst>
          </a:blip>
          <a:srcRect t="21415" b="23097"/>
          <a:stretch/>
        </p:blipFill>
        <p:spPr>
          <a:xfrm>
            <a:off x="5518646" y="4538847"/>
            <a:ext cx="1657749" cy="914400"/>
          </a:xfrm>
          <a:prstGeom prst="rect">
            <a:avLst/>
          </a:prstGeom>
        </p:spPr>
      </p:pic>
      <p:pic>
        <p:nvPicPr>
          <p:cNvPr id="15" name="Picture 14" descr="A picture containing text, map&#10;&#10;Description automatically generated">
            <a:extLst>
              <a:ext uri="{FF2B5EF4-FFF2-40B4-BE49-F238E27FC236}">
                <a16:creationId xmlns:a16="http://schemas.microsoft.com/office/drawing/2014/main" id="{030F5FEC-7991-489D-A2FD-0BF0EAA71E48}"/>
              </a:ext>
            </a:extLst>
          </p:cNvPr>
          <p:cNvPicPr>
            <a:picLocks noChangeAspect="1"/>
          </p:cNvPicPr>
          <p:nvPr/>
        </p:nvPicPr>
        <p:blipFill rotWithShape="1">
          <a:blip r:embed="rId7">
            <a:extLst>
              <a:ext uri="{28A0092B-C50C-407E-A947-70E740481C1C}">
                <a14:useLocalDpi xmlns:a14="http://schemas.microsoft.com/office/drawing/2010/main" val="0"/>
              </a:ext>
            </a:extLst>
          </a:blip>
          <a:srcRect t="22401" b="22112"/>
          <a:stretch/>
        </p:blipFill>
        <p:spPr>
          <a:xfrm>
            <a:off x="959674" y="2943912"/>
            <a:ext cx="1657749" cy="914400"/>
          </a:xfrm>
          <a:prstGeom prst="rect">
            <a:avLst/>
          </a:prstGeom>
        </p:spPr>
      </p:pic>
      <p:pic>
        <p:nvPicPr>
          <p:cNvPr id="16" name="Picture 15" descr="A close up of a map&#10;&#10;Description automatically generated">
            <a:extLst>
              <a:ext uri="{FF2B5EF4-FFF2-40B4-BE49-F238E27FC236}">
                <a16:creationId xmlns:a16="http://schemas.microsoft.com/office/drawing/2014/main" id="{569EDB4D-C9B8-445B-A1BB-4E6C229E20C1}"/>
              </a:ext>
            </a:extLst>
          </p:cNvPr>
          <p:cNvPicPr>
            <a:picLocks noChangeAspect="1"/>
          </p:cNvPicPr>
          <p:nvPr/>
        </p:nvPicPr>
        <p:blipFill rotWithShape="1">
          <a:blip r:embed="rId8">
            <a:extLst>
              <a:ext uri="{28A0092B-C50C-407E-A947-70E740481C1C}">
                <a14:useLocalDpi xmlns:a14="http://schemas.microsoft.com/office/drawing/2010/main" val="0"/>
              </a:ext>
            </a:extLst>
          </a:blip>
          <a:srcRect t="22400" b="22112"/>
          <a:stretch/>
        </p:blipFill>
        <p:spPr>
          <a:xfrm>
            <a:off x="3293881" y="2939523"/>
            <a:ext cx="1657749" cy="914400"/>
          </a:xfrm>
          <a:prstGeom prst="rect">
            <a:avLst/>
          </a:prstGeom>
        </p:spPr>
      </p:pic>
      <p:cxnSp>
        <p:nvCxnSpPr>
          <p:cNvPr id="17" name="Straight Arrow Connector 16">
            <a:extLst>
              <a:ext uri="{FF2B5EF4-FFF2-40B4-BE49-F238E27FC236}">
                <a16:creationId xmlns:a16="http://schemas.microsoft.com/office/drawing/2014/main" id="{0ACD833B-9568-47F0-AB02-DACA03DE8816}"/>
              </a:ext>
            </a:extLst>
          </p:cNvPr>
          <p:cNvCxnSpPr>
            <a:cxnSpLocks/>
            <a:stCxn id="9" idx="0"/>
            <a:endCxn id="15" idx="2"/>
          </p:cNvCxnSpPr>
          <p:nvPr/>
        </p:nvCxnSpPr>
        <p:spPr>
          <a:xfrm flipV="1">
            <a:off x="1788548" y="3858312"/>
            <a:ext cx="1" cy="17230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F762F2E-E69B-4F68-ADDA-70ACB7B50D52}"/>
              </a:ext>
            </a:extLst>
          </p:cNvPr>
          <p:cNvCxnSpPr>
            <a:cxnSpLocks/>
            <a:stCxn id="10" idx="0"/>
            <a:endCxn id="16" idx="2"/>
          </p:cNvCxnSpPr>
          <p:nvPr/>
        </p:nvCxnSpPr>
        <p:spPr>
          <a:xfrm flipH="1" flipV="1">
            <a:off x="4122756" y="3853923"/>
            <a:ext cx="414" cy="1712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A picture containing text, map&#10;&#10;Description automatically generated">
            <a:extLst>
              <a:ext uri="{FF2B5EF4-FFF2-40B4-BE49-F238E27FC236}">
                <a16:creationId xmlns:a16="http://schemas.microsoft.com/office/drawing/2014/main" id="{01422522-811A-4CA1-B535-676DA6D00425}"/>
              </a:ext>
            </a:extLst>
          </p:cNvPr>
          <p:cNvPicPr>
            <a:picLocks noChangeAspect="1"/>
          </p:cNvPicPr>
          <p:nvPr/>
        </p:nvPicPr>
        <p:blipFill rotWithShape="1">
          <a:blip r:embed="rId7">
            <a:extLst>
              <a:ext uri="{28A0092B-C50C-407E-A947-70E740481C1C}">
                <a14:useLocalDpi xmlns:a14="http://schemas.microsoft.com/office/drawing/2010/main" val="0"/>
              </a:ext>
            </a:extLst>
          </a:blip>
          <a:srcRect t="22401" b="22112"/>
          <a:stretch/>
        </p:blipFill>
        <p:spPr>
          <a:xfrm>
            <a:off x="5518646" y="2939523"/>
            <a:ext cx="1657749" cy="914400"/>
          </a:xfrm>
          <a:prstGeom prst="rect">
            <a:avLst/>
          </a:prstGeom>
        </p:spPr>
      </p:pic>
      <p:cxnSp>
        <p:nvCxnSpPr>
          <p:cNvPr id="20" name="Straight Arrow Connector 19">
            <a:extLst>
              <a:ext uri="{FF2B5EF4-FFF2-40B4-BE49-F238E27FC236}">
                <a16:creationId xmlns:a16="http://schemas.microsoft.com/office/drawing/2014/main" id="{00516582-8BD2-4882-823B-04A41C0D29A7}"/>
              </a:ext>
            </a:extLst>
          </p:cNvPr>
          <p:cNvCxnSpPr>
            <a:cxnSpLocks/>
            <a:stCxn id="11" idx="0"/>
            <a:endCxn id="19" idx="2"/>
          </p:cNvCxnSpPr>
          <p:nvPr/>
        </p:nvCxnSpPr>
        <p:spPr>
          <a:xfrm flipV="1">
            <a:off x="6347520" y="3853923"/>
            <a:ext cx="1" cy="1719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itle 5">
            <a:extLst>
              <a:ext uri="{FF2B5EF4-FFF2-40B4-BE49-F238E27FC236}">
                <a16:creationId xmlns:a16="http://schemas.microsoft.com/office/drawing/2014/main" id="{5EC692BE-D920-4F44-BFF2-0EA29ABEC660}"/>
              </a:ext>
            </a:extLst>
          </p:cNvPr>
          <p:cNvSpPr>
            <a:spLocks noGrp="1"/>
          </p:cNvSpPr>
          <p:nvPr>
            <p:ph type="title"/>
          </p:nvPr>
        </p:nvSpPr>
        <p:spPr>
          <a:xfrm>
            <a:off x="913795" y="609600"/>
            <a:ext cx="10353762" cy="970450"/>
          </a:xfrm>
        </p:spPr>
        <p:txBody>
          <a:bodyPr/>
          <a:lstStyle/>
          <a:p>
            <a:r>
              <a:rPr lang="en-US" sz="3600">
                <a:latin typeface="+mn-lt"/>
              </a:rPr>
              <a:t>Method: Overview</a:t>
            </a:r>
            <a:endParaRPr lang="en-US">
              <a:latin typeface="+mn-lt"/>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3622A5DE-FF08-4636-BA39-9AB92961D697}"/>
                  </a:ext>
                </a:extLst>
              </p:cNvPr>
              <p:cNvSpPr txBox="1"/>
              <p:nvPr/>
            </p:nvSpPr>
            <p:spPr>
              <a:xfrm>
                <a:off x="1569354" y="5632249"/>
                <a:ext cx="551689" cy="2716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r>
                        <a:rPr lang="en-US" altLang="zh-CN" i="1">
                          <a:latin typeface="Cambria Math" panose="02040503050406030204" pitchFamily="18" charset="0"/>
                        </a:rPr>
                        <m:t>−</m:t>
                      </m:r>
                      <m:r>
                        <a:rPr lang="en-US" altLang="zh-CN" b="0" i="1" smtClean="0">
                          <a:latin typeface="Cambria Math" panose="02040503050406030204" pitchFamily="18" charset="0"/>
                        </a:rPr>
                        <m:t>1</m:t>
                      </m:r>
                    </m:oMath>
                  </m:oMathPara>
                </a14:m>
                <a:endParaRPr lang="en-US"/>
              </a:p>
            </p:txBody>
          </p:sp>
        </mc:Choice>
        <mc:Fallback xmlns="">
          <p:sp>
            <p:nvSpPr>
              <p:cNvPr id="23" name="TextBox 22">
                <a:extLst>
                  <a:ext uri="{FF2B5EF4-FFF2-40B4-BE49-F238E27FC236}">
                    <a16:creationId xmlns:a16="http://schemas.microsoft.com/office/drawing/2014/main" id="{3622A5DE-FF08-4636-BA39-9AB92961D697}"/>
                  </a:ext>
                </a:extLst>
              </p:cNvPr>
              <p:cNvSpPr txBox="1">
                <a:spLocks noRot="1" noChangeAspect="1" noMove="1" noResize="1" noEditPoints="1" noAdjustHandles="1" noChangeArrowheads="1" noChangeShapeType="1" noTextEdit="1"/>
              </p:cNvSpPr>
              <p:nvPr/>
            </p:nvSpPr>
            <p:spPr>
              <a:xfrm>
                <a:off x="1569354" y="5632249"/>
                <a:ext cx="551689" cy="271613"/>
              </a:xfrm>
              <a:prstGeom prst="rect">
                <a:avLst/>
              </a:prstGeom>
              <a:blipFill>
                <a:blip r:embed="rId9"/>
                <a:stretch>
                  <a:fillRect l="-6593" r="-7692" b="-11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E4F3A69-FD79-43AB-9EDE-A52A879862E7}"/>
                  </a:ext>
                </a:extLst>
              </p:cNvPr>
              <p:cNvSpPr txBox="1"/>
              <p:nvPr/>
            </p:nvSpPr>
            <p:spPr>
              <a:xfrm>
                <a:off x="4038922" y="5632249"/>
                <a:ext cx="157800" cy="2716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oMath>
                  </m:oMathPara>
                </a14:m>
                <a:endParaRPr lang="en-US"/>
              </a:p>
            </p:txBody>
          </p:sp>
        </mc:Choice>
        <mc:Fallback xmlns="">
          <p:sp>
            <p:nvSpPr>
              <p:cNvPr id="24" name="TextBox 23">
                <a:extLst>
                  <a:ext uri="{FF2B5EF4-FFF2-40B4-BE49-F238E27FC236}">
                    <a16:creationId xmlns:a16="http://schemas.microsoft.com/office/drawing/2014/main" id="{CE4F3A69-FD79-43AB-9EDE-A52A879862E7}"/>
                  </a:ext>
                </a:extLst>
              </p:cNvPr>
              <p:cNvSpPr txBox="1">
                <a:spLocks noRot="1" noChangeAspect="1" noMove="1" noResize="1" noEditPoints="1" noAdjustHandles="1" noChangeArrowheads="1" noChangeShapeType="1" noTextEdit="1"/>
              </p:cNvSpPr>
              <p:nvPr/>
            </p:nvSpPr>
            <p:spPr>
              <a:xfrm>
                <a:off x="4038922" y="5632249"/>
                <a:ext cx="157800" cy="271613"/>
              </a:xfrm>
              <a:prstGeom prst="rect">
                <a:avLst/>
              </a:prstGeom>
              <a:blipFill>
                <a:blip r:embed="rId10"/>
                <a:stretch>
                  <a:fillRect l="-28000" r="-24000" b="-6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54C1F4A-3584-40B7-BAEE-0E59ECBCCB73}"/>
                  </a:ext>
                </a:extLst>
              </p:cNvPr>
              <p:cNvSpPr txBox="1"/>
              <p:nvPr/>
            </p:nvSpPr>
            <p:spPr>
              <a:xfrm>
                <a:off x="5882037" y="5629556"/>
                <a:ext cx="623427"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m:t>
                      </m:r>
                      <m:r>
                        <a:rPr lang="en-US" b="0" i="0" smtClean="0">
                          <a:latin typeface="Cambria Math" panose="02040503050406030204" pitchFamily="18" charset="0"/>
                        </a:rPr>
                        <m:t>1</m:t>
                      </m:r>
                    </m:oMath>
                  </m:oMathPara>
                </a14:m>
                <a:endParaRPr lang="en-US"/>
              </a:p>
            </p:txBody>
          </p:sp>
        </mc:Choice>
        <mc:Fallback xmlns="">
          <p:sp>
            <p:nvSpPr>
              <p:cNvPr id="25" name="TextBox 24">
                <a:extLst>
                  <a:ext uri="{FF2B5EF4-FFF2-40B4-BE49-F238E27FC236}">
                    <a16:creationId xmlns:a16="http://schemas.microsoft.com/office/drawing/2014/main" id="{C54C1F4A-3584-40B7-BAEE-0E59ECBCCB73}"/>
                  </a:ext>
                </a:extLst>
              </p:cNvPr>
              <p:cNvSpPr txBox="1">
                <a:spLocks noRot="1" noChangeAspect="1" noMove="1" noResize="1" noEditPoints="1" noAdjustHandles="1" noChangeArrowheads="1" noChangeShapeType="1" noTextEdit="1"/>
              </p:cNvSpPr>
              <p:nvPr/>
            </p:nvSpPr>
            <p:spPr>
              <a:xfrm>
                <a:off x="5882037" y="5629556"/>
                <a:ext cx="623427" cy="276999"/>
              </a:xfrm>
              <a:prstGeom prst="rect">
                <a:avLst/>
              </a:prstGeom>
              <a:blipFill>
                <a:blip r:embed="rId11"/>
                <a:stretch>
                  <a:fillRect l="-980" r="-980" b="-6522"/>
                </a:stretch>
              </a:blipFill>
            </p:spPr>
            <p:txBody>
              <a:bodyPr/>
              <a:lstStyle/>
              <a:p>
                <a:r>
                  <a:rPr lang="en-US">
                    <a:noFill/>
                  </a:rPr>
                  <a:t> </a:t>
                </a:r>
              </a:p>
            </p:txBody>
          </p:sp>
        </mc:Fallback>
      </mc:AlternateContent>
      <p:pic>
        <p:nvPicPr>
          <p:cNvPr id="3" name="Audio 2">
            <a:hlinkClick r:id="" action="ppaction://media"/>
            <a:extLst>
              <a:ext uri="{FF2B5EF4-FFF2-40B4-BE49-F238E27FC236}">
                <a16:creationId xmlns:a16="http://schemas.microsoft.com/office/drawing/2014/main" id="{80ADC09E-6162-4507-8B81-A25B94D0D00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98104910"/>
      </p:ext>
    </p:extLst>
  </p:cSld>
  <p:clrMapOvr>
    <a:masterClrMapping/>
  </p:clrMapOvr>
  <p:transition advTm="349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5DDDAC5-0FB1-479B-B769-B46AE77148D5}"/>
              </a:ext>
            </a:extLst>
          </p:cNvPr>
          <p:cNvSpPr/>
          <p:nvPr/>
        </p:nvSpPr>
        <p:spPr>
          <a:xfrm>
            <a:off x="799379" y="1722279"/>
            <a:ext cx="7348456" cy="4319921"/>
          </a:xfrm>
          <a:prstGeom prst="rect">
            <a:avLst/>
          </a:prstGeom>
          <a:solidFill>
            <a:schemeClr val="accent3">
              <a:lumMod val="50000"/>
              <a:alpha val="6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DEA7A8C6-FD6C-4958-84C0-3A6D681AEA7D}"/>
              </a:ext>
            </a:extLst>
          </p:cNvPr>
          <p:cNvCxnSpPr>
            <a:cxnSpLocks/>
            <a:stCxn id="12" idx="0"/>
            <a:endCxn id="9" idx="2"/>
          </p:cNvCxnSpPr>
          <p:nvPr/>
        </p:nvCxnSpPr>
        <p:spPr>
          <a:xfrm flipH="1" flipV="1">
            <a:off x="1788548" y="4369173"/>
            <a:ext cx="1" cy="1634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2EA0152-E372-4775-B84E-BD85CDE7E299}"/>
              </a:ext>
            </a:extLst>
          </p:cNvPr>
          <p:cNvCxnSpPr>
            <a:cxnSpLocks/>
            <a:stCxn id="13" idx="0"/>
            <a:endCxn id="10" idx="2"/>
          </p:cNvCxnSpPr>
          <p:nvPr/>
        </p:nvCxnSpPr>
        <p:spPr>
          <a:xfrm flipV="1">
            <a:off x="4123170" y="4363745"/>
            <a:ext cx="0" cy="1751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21DA5A7-590C-4259-B265-329DED70D2FA}"/>
              </a:ext>
            </a:extLst>
          </p:cNvPr>
          <p:cNvCxnSpPr>
            <a:cxnSpLocks/>
            <a:stCxn id="14" idx="0"/>
            <a:endCxn id="11" idx="2"/>
          </p:cNvCxnSpPr>
          <p:nvPr/>
        </p:nvCxnSpPr>
        <p:spPr>
          <a:xfrm flipH="1" flipV="1">
            <a:off x="6347520" y="4364395"/>
            <a:ext cx="1" cy="1744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3">
            <a:extLst>
              <a:ext uri="{FF2B5EF4-FFF2-40B4-BE49-F238E27FC236}">
                <a16:creationId xmlns:a16="http://schemas.microsoft.com/office/drawing/2014/main" id="{4B1919BA-7E3D-4C3C-8349-55D516072DE2}"/>
              </a:ext>
            </a:extLst>
          </p:cNvPr>
          <p:cNvSpPr txBox="1"/>
          <p:nvPr/>
        </p:nvSpPr>
        <p:spPr>
          <a:xfrm>
            <a:off x="1272722" y="4030619"/>
            <a:ext cx="1031652" cy="338554"/>
          </a:xfrm>
          <a:prstGeom prst="rect">
            <a:avLst/>
          </a:prstGeom>
          <a:noFill/>
          <a:ln w="28575">
            <a:solidFill>
              <a:schemeClr val="tx1"/>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cs typeface="Times New Roman" panose="02020603050405020304" pitchFamily="18" charset="0"/>
              </a:rPr>
              <a:t>Detector</a:t>
            </a:r>
          </a:p>
        </p:txBody>
      </p:sp>
      <p:sp>
        <p:nvSpPr>
          <p:cNvPr id="10" name="TextBox 3">
            <a:extLst>
              <a:ext uri="{FF2B5EF4-FFF2-40B4-BE49-F238E27FC236}">
                <a16:creationId xmlns:a16="http://schemas.microsoft.com/office/drawing/2014/main" id="{FD09E676-D35E-4AF9-A32B-CD637653B65A}"/>
              </a:ext>
            </a:extLst>
          </p:cNvPr>
          <p:cNvSpPr txBox="1"/>
          <p:nvPr/>
        </p:nvSpPr>
        <p:spPr>
          <a:xfrm>
            <a:off x="3607344" y="4025191"/>
            <a:ext cx="1031652" cy="338554"/>
          </a:xfrm>
          <a:prstGeom prst="rect">
            <a:avLst/>
          </a:prstGeom>
          <a:noFill/>
          <a:ln w="28575">
            <a:solidFill>
              <a:schemeClr val="tx1"/>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cs typeface="Times New Roman" panose="02020603050405020304" pitchFamily="18" charset="0"/>
              </a:rPr>
              <a:t>Detector</a:t>
            </a:r>
          </a:p>
        </p:txBody>
      </p:sp>
      <p:sp>
        <p:nvSpPr>
          <p:cNvPr id="11" name="TextBox 3">
            <a:extLst>
              <a:ext uri="{FF2B5EF4-FFF2-40B4-BE49-F238E27FC236}">
                <a16:creationId xmlns:a16="http://schemas.microsoft.com/office/drawing/2014/main" id="{1E54EC4A-FC77-439D-A5FD-80AECDCFB322}"/>
              </a:ext>
            </a:extLst>
          </p:cNvPr>
          <p:cNvSpPr txBox="1"/>
          <p:nvPr/>
        </p:nvSpPr>
        <p:spPr>
          <a:xfrm>
            <a:off x="5831694" y="4025841"/>
            <a:ext cx="1031652" cy="338554"/>
          </a:xfrm>
          <a:prstGeom prst="rect">
            <a:avLst/>
          </a:prstGeom>
          <a:noFill/>
          <a:ln w="28575">
            <a:solidFill>
              <a:schemeClr val="tx1"/>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cs typeface="Times New Roman" panose="02020603050405020304" pitchFamily="18" charset="0"/>
              </a:rPr>
              <a:t>Detector</a:t>
            </a:r>
          </a:p>
        </p:txBody>
      </p:sp>
      <p:pic>
        <p:nvPicPr>
          <p:cNvPr id="12" name="Picture 11" descr="A close up of a map&#10;&#10;Description automatically generated">
            <a:extLst>
              <a:ext uri="{FF2B5EF4-FFF2-40B4-BE49-F238E27FC236}">
                <a16:creationId xmlns:a16="http://schemas.microsoft.com/office/drawing/2014/main" id="{9F56807F-1DE0-4A1A-9157-BBAC48CA4163}"/>
              </a:ext>
            </a:extLst>
          </p:cNvPr>
          <p:cNvPicPr>
            <a:picLocks noChangeAspect="1"/>
          </p:cNvPicPr>
          <p:nvPr/>
        </p:nvPicPr>
        <p:blipFill rotWithShape="1">
          <a:blip r:embed="rId5">
            <a:extLst>
              <a:ext uri="{28A0092B-C50C-407E-A947-70E740481C1C}">
                <a14:useLocalDpi xmlns:a14="http://schemas.microsoft.com/office/drawing/2010/main" val="0"/>
              </a:ext>
            </a:extLst>
          </a:blip>
          <a:srcRect t="21415" b="23097"/>
          <a:stretch/>
        </p:blipFill>
        <p:spPr>
          <a:xfrm>
            <a:off x="959674" y="4532599"/>
            <a:ext cx="1657749" cy="914400"/>
          </a:xfrm>
          <a:prstGeom prst="rect">
            <a:avLst/>
          </a:prstGeom>
        </p:spPr>
      </p:pic>
      <p:pic>
        <p:nvPicPr>
          <p:cNvPr id="13" name="Picture 12" descr="A close up of a map&#10;&#10;Description automatically generated">
            <a:extLst>
              <a:ext uri="{FF2B5EF4-FFF2-40B4-BE49-F238E27FC236}">
                <a16:creationId xmlns:a16="http://schemas.microsoft.com/office/drawing/2014/main" id="{4AF10756-25E8-47D2-9B7F-C63D7A4BB578}"/>
              </a:ext>
            </a:extLst>
          </p:cNvPr>
          <p:cNvPicPr>
            <a:picLocks noChangeAspect="1"/>
          </p:cNvPicPr>
          <p:nvPr/>
        </p:nvPicPr>
        <p:blipFill rotWithShape="1">
          <a:blip r:embed="rId6">
            <a:extLst>
              <a:ext uri="{28A0092B-C50C-407E-A947-70E740481C1C}">
                <a14:useLocalDpi xmlns:a14="http://schemas.microsoft.com/office/drawing/2010/main" val="0"/>
              </a:ext>
            </a:extLst>
          </a:blip>
          <a:srcRect t="21415" b="23096"/>
          <a:stretch/>
        </p:blipFill>
        <p:spPr>
          <a:xfrm>
            <a:off x="3294295" y="4538847"/>
            <a:ext cx="1657749" cy="914400"/>
          </a:xfrm>
          <a:prstGeom prst="rect">
            <a:avLst/>
          </a:prstGeom>
        </p:spPr>
      </p:pic>
      <p:pic>
        <p:nvPicPr>
          <p:cNvPr id="14" name="Picture 13" descr="A close up of a map&#10;&#10;Description automatically generated">
            <a:extLst>
              <a:ext uri="{FF2B5EF4-FFF2-40B4-BE49-F238E27FC236}">
                <a16:creationId xmlns:a16="http://schemas.microsoft.com/office/drawing/2014/main" id="{8950D598-BC67-44B4-9E9D-223AF69BC846}"/>
              </a:ext>
            </a:extLst>
          </p:cNvPr>
          <p:cNvPicPr>
            <a:picLocks noChangeAspect="1"/>
          </p:cNvPicPr>
          <p:nvPr/>
        </p:nvPicPr>
        <p:blipFill rotWithShape="1">
          <a:blip r:embed="rId5">
            <a:extLst>
              <a:ext uri="{28A0092B-C50C-407E-A947-70E740481C1C}">
                <a14:useLocalDpi xmlns:a14="http://schemas.microsoft.com/office/drawing/2010/main" val="0"/>
              </a:ext>
            </a:extLst>
          </a:blip>
          <a:srcRect t="21415" b="23097"/>
          <a:stretch/>
        </p:blipFill>
        <p:spPr>
          <a:xfrm>
            <a:off x="5518646" y="4538847"/>
            <a:ext cx="1657749" cy="914400"/>
          </a:xfrm>
          <a:prstGeom prst="rect">
            <a:avLst/>
          </a:prstGeom>
        </p:spPr>
      </p:pic>
      <p:pic>
        <p:nvPicPr>
          <p:cNvPr id="15" name="Picture 14" descr="A picture containing text, map&#10;&#10;Description automatically generated">
            <a:extLst>
              <a:ext uri="{FF2B5EF4-FFF2-40B4-BE49-F238E27FC236}">
                <a16:creationId xmlns:a16="http://schemas.microsoft.com/office/drawing/2014/main" id="{CE5E3220-1D94-4C9D-A011-8F08677BC1C5}"/>
              </a:ext>
            </a:extLst>
          </p:cNvPr>
          <p:cNvPicPr>
            <a:picLocks noChangeAspect="1"/>
          </p:cNvPicPr>
          <p:nvPr/>
        </p:nvPicPr>
        <p:blipFill rotWithShape="1">
          <a:blip r:embed="rId7">
            <a:extLst>
              <a:ext uri="{28A0092B-C50C-407E-A947-70E740481C1C}">
                <a14:useLocalDpi xmlns:a14="http://schemas.microsoft.com/office/drawing/2010/main" val="0"/>
              </a:ext>
            </a:extLst>
          </a:blip>
          <a:srcRect t="22401" b="22112"/>
          <a:stretch/>
        </p:blipFill>
        <p:spPr>
          <a:xfrm>
            <a:off x="959674" y="2943912"/>
            <a:ext cx="1657749" cy="914400"/>
          </a:xfrm>
          <a:prstGeom prst="rect">
            <a:avLst/>
          </a:prstGeom>
        </p:spPr>
      </p:pic>
      <p:pic>
        <p:nvPicPr>
          <p:cNvPr id="16" name="Picture 15" descr="A close up of a map&#10;&#10;Description automatically generated">
            <a:extLst>
              <a:ext uri="{FF2B5EF4-FFF2-40B4-BE49-F238E27FC236}">
                <a16:creationId xmlns:a16="http://schemas.microsoft.com/office/drawing/2014/main" id="{A11D757C-49F1-4FAF-A23F-5A006A08579B}"/>
              </a:ext>
            </a:extLst>
          </p:cNvPr>
          <p:cNvPicPr>
            <a:picLocks noChangeAspect="1"/>
          </p:cNvPicPr>
          <p:nvPr/>
        </p:nvPicPr>
        <p:blipFill rotWithShape="1">
          <a:blip r:embed="rId8">
            <a:extLst>
              <a:ext uri="{28A0092B-C50C-407E-A947-70E740481C1C}">
                <a14:useLocalDpi xmlns:a14="http://schemas.microsoft.com/office/drawing/2010/main" val="0"/>
              </a:ext>
            </a:extLst>
          </a:blip>
          <a:srcRect t="22400" b="22112"/>
          <a:stretch/>
        </p:blipFill>
        <p:spPr>
          <a:xfrm>
            <a:off x="3293881" y="2939523"/>
            <a:ext cx="1657749" cy="914400"/>
          </a:xfrm>
          <a:prstGeom prst="rect">
            <a:avLst/>
          </a:prstGeom>
        </p:spPr>
      </p:pic>
      <p:cxnSp>
        <p:nvCxnSpPr>
          <p:cNvPr id="17" name="Straight Arrow Connector 16">
            <a:extLst>
              <a:ext uri="{FF2B5EF4-FFF2-40B4-BE49-F238E27FC236}">
                <a16:creationId xmlns:a16="http://schemas.microsoft.com/office/drawing/2014/main" id="{80D5F761-2BEE-4EE5-BA51-285958BDC501}"/>
              </a:ext>
            </a:extLst>
          </p:cNvPr>
          <p:cNvCxnSpPr>
            <a:cxnSpLocks/>
            <a:stCxn id="9" idx="0"/>
            <a:endCxn id="15" idx="2"/>
          </p:cNvCxnSpPr>
          <p:nvPr/>
        </p:nvCxnSpPr>
        <p:spPr>
          <a:xfrm flipV="1">
            <a:off x="1788548" y="3858312"/>
            <a:ext cx="1" cy="17230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6DFC776-D8E9-4698-9615-2963560DBF20}"/>
              </a:ext>
            </a:extLst>
          </p:cNvPr>
          <p:cNvCxnSpPr>
            <a:cxnSpLocks/>
            <a:stCxn id="10" idx="0"/>
            <a:endCxn id="16" idx="2"/>
          </p:cNvCxnSpPr>
          <p:nvPr/>
        </p:nvCxnSpPr>
        <p:spPr>
          <a:xfrm flipH="1" flipV="1">
            <a:off x="4122756" y="3853923"/>
            <a:ext cx="414" cy="1712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A picture containing text, map&#10;&#10;Description automatically generated">
            <a:extLst>
              <a:ext uri="{FF2B5EF4-FFF2-40B4-BE49-F238E27FC236}">
                <a16:creationId xmlns:a16="http://schemas.microsoft.com/office/drawing/2014/main" id="{40C51797-92CB-4CBD-8377-E42E69E8F34B}"/>
              </a:ext>
            </a:extLst>
          </p:cNvPr>
          <p:cNvPicPr>
            <a:picLocks noChangeAspect="1"/>
          </p:cNvPicPr>
          <p:nvPr/>
        </p:nvPicPr>
        <p:blipFill rotWithShape="1">
          <a:blip r:embed="rId7">
            <a:extLst>
              <a:ext uri="{28A0092B-C50C-407E-A947-70E740481C1C}">
                <a14:useLocalDpi xmlns:a14="http://schemas.microsoft.com/office/drawing/2010/main" val="0"/>
              </a:ext>
            </a:extLst>
          </a:blip>
          <a:srcRect t="22401" b="22112"/>
          <a:stretch/>
        </p:blipFill>
        <p:spPr>
          <a:xfrm>
            <a:off x="5518646" y="2939523"/>
            <a:ext cx="1657749" cy="914400"/>
          </a:xfrm>
          <a:prstGeom prst="rect">
            <a:avLst/>
          </a:prstGeom>
        </p:spPr>
      </p:pic>
      <p:cxnSp>
        <p:nvCxnSpPr>
          <p:cNvPr id="20" name="Straight Arrow Connector 19">
            <a:extLst>
              <a:ext uri="{FF2B5EF4-FFF2-40B4-BE49-F238E27FC236}">
                <a16:creationId xmlns:a16="http://schemas.microsoft.com/office/drawing/2014/main" id="{2A692DA4-ECF2-4F67-BFA4-3063AB7E055E}"/>
              </a:ext>
            </a:extLst>
          </p:cNvPr>
          <p:cNvCxnSpPr>
            <a:cxnSpLocks/>
            <a:stCxn id="11" idx="0"/>
            <a:endCxn id="19" idx="2"/>
          </p:cNvCxnSpPr>
          <p:nvPr/>
        </p:nvCxnSpPr>
        <p:spPr>
          <a:xfrm flipV="1">
            <a:off x="6347520" y="3853923"/>
            <a:ext cx="1" cy="1719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Arc 20">
            <a:extLst>
              <a:ext uri="{FF2B5EF4-FFF2-40B4-BE49-F238E27FC236}">
                <a16:creationId xmlns:a16="http://schemas.microsoft.com/office/drawing/2014/main" id="{19E599DD-8B3D-499C-9FF0-80ACFB252E2C}"/>
              </a:ext>
            </a:extLst>
          </p:cNvPr>
          <p:cNvSpPr/>
          <p:nvPr/>
        </p:nvSpPr>
        <p:spPr>
          <a:xfrm>
            <a:off x="1656020" y="2622396"/>
            <a:ext cx="2298793" cy="1548653"/>
          </a:xfrm>
          <a:prstGeom prst="arc">
            <a:avLst>
              <a:gd name="adj1" fmla="val 11296590"/>
              <a:gd name="adj2" fmla="val 21203752"/>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a:extLst>
              <a:ext uri="{FF2B5EF4-FFF2-40B4-BE49-F238E27FC236}">
                <a16:creationId xmlns:a16="http://schemas.microsoft.com/office/drawing/2014/main" id="{D27DF926-772E-480C-99D4-D7C8205A0EA8}"/>
              </a:ext>
            </a:extLst>
          </p:cNvPr>
          <p:cNvSpPr/>
          <p:nvPr/>
        </p:nvSpPr>
        <p:spPr>
          <a:xfrm>
            <a:off x="3721966" y="2486656"/>
            <a:ext cx="2625552" cy="1548653"/>
          </a:xfrm>
          <a:prstGeom prst="arc">
            <a:avLst>
              <a:gd name="adj1" fmla="val 11296590"/>
              <a:gd name="adj2" fmla="val 21203752"/>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853C18D2-19CA-4035-B6FF-286FB1C5FEF1}"/>
              </a:ext>
            </a:extLst>
          </p:cNvPr>
          <p:cNvSpPr/>
          <p:nvPr/>
        </p:nvSpPr>
        <p:spPr>
          <a:xfrm>
            <a:off x="2011060" y="2843872"/>
            <a:ext cx="2057961" cy="1548653"/>
          </a:xfrm>
          <a:prstGeom prst="arc">
            <a:avLst>
              <a:gd name="adj1" fmla="val 11296590"/>
              <a:gd name="adj2" fmla="val 19900788"/>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a:extLst>
              <a:ext uri="{FF2B5EF4-FFF2-40B4-BE49-F238E27FC236}">
                <a16:creationId xmlns:a16="http://schemas.microsoft.com/office/drawing/2014/main" id="{BE67D3FF-E053-47E3-B3A1-682CB3F7DFE5}"/>
              </a:ext>
            </a:extLst>
          </p:cNvPr>
          <p:cNvSpPr/>
          <p:nvPr/>
        </p:nvSpPr>
        <p:spPr>
          <a:xfrm>
            <a:off x="3920393" y="2632978"/>
            <a:ext cx="2739757" cy="1548653"/>
          </a:xfrm>
          <a:prstGeom prst="arc">
            <a:avLst>
              <a:gd name="adj1" fmla="val 11296590"/>
              <a:gd name="adj2" fmla="val 91232"/>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a:extLst>
              <a:ext uri="{FF2B5EF4-FFF2-40B4-BE49-F238E27FC236}">
                <a16:creationId xmlns:a16="http://schemas.microsoft.com/office/drawing/2014/main" id="{4404568D-A87A-4B10-9436-32BCF6B29606}"/>
              </a:ext>
            </a:extLst>
          </p:cNvPr>
          <p:cNvSpPr/>
          <p:nvPr/>
        </p:nvSpPr>
        <p:spPr>
          <a:xfrm>
            <a:off x="3717198" y="2583004"/>
            <a:ext cx="2224768" cy="1673781"/>
          </a:xfrm>
          <a:prstGeom prst="arc">
            <a:avLst>
              <a:gd name="adj1" fmla="val 11619514"/>
              <a:gd name="adj2" fmla="val 21226538"/>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3">
            <a:extLst>
              <a:ext uri="{FF2B5EF4-FFF2-40B4-BE49-F238E27FC236}">
                <a16:creationId xmlns:a16="http://schemas.microsoft.com/office/drawing/2014/main" id="{E48AC3C8-19B9-408F-98F4-F7BB40E7C937}"/>
              </a:ext>
            </a:extLst>
          </p:cNvPr>
          <p:cNvSpPr txBox="1"/>
          <p:nvPr/>
        </p:nvSpPr>
        <p:spPr>
          <a:xfrm>
            <a:off x="959673" y="1914866"/>
            <a:ext cx="6216721" cy="338554"/>
          </a:xfrm>
          <a:prstGeom prst="rect">
            <a:avLst/>
          </a:prstGeom>
          <a:noFill/>
          <a:ln w="28575">
            <a:solidFill>
              <a:schemeClr val="tx1"/>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cs typeface="Times New Roman" panose="02020603050405020304" pitchFamily="18" charset="0"/>
              </a:rPr>
              <a:t>Spatiotemporal Reasoning</a:t>
            </a:r>
          </a:p>
        </p:txBody>
      </p:sp>
      <p:sp>
        <p:nvSpPr>
          <p:cNvPr id="27" name="TextBox 26">
            <a:extLst>
              <a:ext uri="{FF2B5EF4-FFF2-40B4-BE49-F238E27FC236}">
                <a16:creationId xmlns:a16="http://schemas.microsoft.com/office/drawing/2014/main" id="{73298A15-17F5-4E0F-AF36-D26BB29B169D}"/>
              </a:ext>
            </a:extLst>
          </p:cNvPr>
          <p:cNvSpPr txBox="1"/>
          <p:nvPr/>
        </p:nvSpPr>
        <p:spPr>
          <a:xfrm>
            <a:off x="7011887" y="2405130"/>
            <a:ext cx="1272434" cy="369332"/>
          </a:xfrm>
          <a:prstGeom prst="rect">
            <a:avLst/>
          </a:prstGeom>
          <a:noFill/>
        </p:spPr>
        <p:txBody>
          <a:bodyPr wrap="square">
            <a:spAutoFit/>
          </a:bodyPr>
          <a:lstStyle/>
          <a:p>
            <a:pPr algn="ctr"/>
            <a:r>
              <a:rPr lang="en-US" sz="1800" b="1">
                <a:cs typeface="Times New Roman" panose="02020603050405020304" pitchFamily="18" charset="0"/>
              </a:rPr>
              <a:t>Teacher</a:t>
            </a:r>
          </a:p>
        </p:txBody>
      </p:sp>
      <p:sp>
        <p:nvSpPr>
          <p:cNvPr id="29" name="Title 5">
            <a:extLst>
              <a:ext uri="{FF2B5EF4-FFF2-40B4-BE49-F238E27FC236}">
                <a16:creationId xmlns:a16="http://schemas.microsoft.com/office/drawing/2014/main" id="{593057E2-FF35-4267-9F5C-9DF0D287C860}"/>
              </a:ext>
            </a:extLst>
          </p:cNvPr>
          <p:cNvSpPr>
            <a:spLocks noGrp="1"/>
          </p:cNvSpPr>
          <p:nvPr>
            <p:ph type="title"/>
          </p:nvPr>
        </p:nvSpPr>
        <p:spPr>
          <a:xfrm>
            <a:off x="913795" y="609600"/>
            <a:ext cx="10353762" cy="970450"/>
          </a:xfrm>
        </p:spPr>
        <p:txBody>
          <a:bodyPr/>
          <a:lstStyle/>
          <a:p>
            <a:r>
              <a:rPr lang="en-US" sz="3600">
                <a:latin typeface="+mn-lt"/>
              </a:rPr>
              <a:t>Method: Overview</a:t>
            </a:r>
            <a:endParaRPr lang="en-US">
              <a:latin typeface="+mn-lt"/>
            </a:endParaRP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752EED3-46F8-4C11-A5A7-F1B3D2FB7085}"/>
                  </a:ext>
                </a:extLst>
              </p:cNvPr>
              <p:cNvSpPr txBox="1"/>
              <p:nvPr/>
            </p:nvSpPr>
            <p:spPr>
              <a:xfrm>
                <a:off x="1569354" y="5632249"/>
                <a:ext cx="551689" cy="2716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r>
                        <a:rPr lang="en-US" altLang="zh-CN" i="1">
                          <a:latin typeface="Cambria Math" panose="02040503050406030204" pitchFamily="18" charset="0"/>
                        </a:rPr>
                        <m:t>−</m:t>
                      </m:r>
                      <m:r>
                        <a:rPr lang="en-US" altLang="zh-CN" b="0" i="1" smtClean="0">
                          <a:latin typeface="Cambria Math" panose="02040503050406030204" pitchFamily="18" charset="0"/>
                        </a:rPr>
                        <m:t>1</m:t>
                      </m:r>
                    </m:oMath>
                  </m:oMathPara>
                </a14:m>
                <a:endParaRPr lang="en-US"/>
              </a:p>
            </p:txBody>
          </p:sp>
        </mc:Choice>
        <mc:Fallback xmlns="">
          <p:sp>
            <p:nvSpPr>
              <p:cNvPr id="30" name="TextBox 29">
                <a:extLst>
                  <a:ext uri="{FF2B5EF4-FFF2-40B4-BE49-F238E27FC236}">
                    <a16:creationId xmlns:a16="http://schemas.microsoft.com/office/drawing/2014/main" id="{E752EED3-46F8-4C11-A5A7-F1B3D2FB7085}"/>
                  </a:ext>
                </a:extLst>
              </p:cNvPr>
              <p:cNvSpPr txBox="1">
                <a:spLocks noRot="1" noChangeAspect="1" noMove="1" noResize="1" noEditPoints="1" noAdjustHandles="1" noChangeArrowheads="1" noChangeShapeType="1" noTextEdit="1"/>
              </p:cNvSpPr>
              <p:nvPr/>
            </p:nvSpPr>
            <p:spPr>
              <a:xfrm>
                <a:off x="1569354" y="5632249"/>
                <a:ext cx="551689" cy="271613"/>
              </a:xfrm>
              <a:prstGeom prst="rect">
                <a:avLst/>
              </a:prstGeom>
              <a:blipFill>
                <a:blip r:embed="rId9"/>
                <a:stretch>
                  <a:fillRect l="-6593" r="-7692" b="-11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057FE9AD-BCF9-4214-9D8E-A1DF444B127E}"/>
                  </a:ext>
                </a:extLst>
              </p:cNvPr>
              <p:cNvSpPr txBox="1"/>
              <p:nvPr/>
            </p:nvSpPr>
            <p:spPr>
              <a:xfrm>
                <a:off x="4038922" y="5632249"/>
                <a:ext cx="157800" cy="2716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oMath>
                  </m:oMathPara>
                </a14:m>
                <a:endParaRPr lang="en-US"/>
              </a:p>
            </p:txBody>
          </p:sp>
        </mc:Choice>
        <mc:Fallback xmlns="">
          <p:sp>
            <p:nvSpPr>
              <p:cNvPr id="31" name="TextBox 30">
                <a:extLst>
                  <a:ext uri="{FF2B5EF4-FFF2-40B4-BE49-F238E27FC236}">
                    <a16:creationId xmlns:a16="http://schemas.microsoft.com/office/drawing/2014/main" id="{057FE9AD-BCF9-4214-9D8E-A1DF444B127E}"/>
                  </a:ext>
                </a:extLst>
              </p:cNvPr>
              <p:cNvSpPr txBox="1">
                <a:spLocks noRot="1" noChangeAspect="1" noMove="1" noResize="1" noEditPoints="1" noAdjustHandles="1" noChangeArrowheads="1" noChangeShapeType="1" noTextEdit="1"/>
              </p:cNvSpPr>
              <p:nvPr/>
            </p:nvSpPr>
            <p:spPr>
              <a:xfrm>
                <a:off x="4038922" y="5632249"/>
                <a:ext cx="157800" cy="271613"/>
              </a:xfrm>
              <a:prstGeom prst="rect">
                <a:avLst/>
              </a:prstGeom>
              <a:blipFill>
                <a:blip r:embed="rId10"/>
                <a:stretch>
                  <a:fillRect l="-28000" r="-24000" b="-6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6F1FE781-1204-48FB-9A44-9F0AED6F3D28}"/>
                  </a:ext>
                </a:extLst>
              </p:cNvPr>
              <p:cNvSpPr txBox="1"/>
              <p:nvPr/>
            </p:nvSpPr>
            <p:spPr>
              <a:xfrm>
                <a:off x="5882037" y="5629556"/>
                <a:ext cx="623427"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m:t>
                      </m:r>
                      <m:r>
                        <a:rPr lang="en-US" b="0" i="0" smtClean="0">
                          <a:latin typeface="Cambria Math" panose="02040503050406030204" pitchFamily="18" charset="0"/>
                        </a:rPr>
                        <m:t>1</m:t>
                      </m:r>
                    </m:oMath>
                  </m:oMathPara>
                </a14:m>
                <a:endParaRPr lang="en-US"/>
              </a:p>
            </p:txBody>
          </p:sp>
        </mc:Choice>
        <mc:Fallback xmlns="">
          <p:sp>
            <p:nvSpPr>
              <p:cNvPr id="32" name="TextBox 31">
                <a:extLst>
                  <a:ext uri="{FF2B5EF4-FFF2-40B4-BE49-F238E27FC236}">
                    <a16:creationId xmlns:a16="http://schemas.microsoft.com/office/drawing/2014/main" id="{6F1FE781-1204-48FB-9A44-9F0AED6F3D28}"/>
                  </a:ext>
                </a:extLst>
              </p:cNvPr>
              <p:cNvSpPr txBox="1">
                <a:spLocks noRot="1" noChangeAspect="1" noMove="1" noResize="1" noEditPoints="1" noAdjustHandles="1" noChangeArrowheads="1" noChangeShapeType="1" noTextEdit="1"/>
              </p:cNvSpPr>
              <p:nvPr/>
            </p:nvSpPr>
            <p:spPr>
              <a:xfrm>
                <a:off x="5882037" y="5629556"/>
                <a:ext cx="623427" cy="276999"/>
              </a:xfrm>
              <a:prstGeom prst="rect">
                <a:avLst/>
              </a:prstGeom>
              <a:blipFill>
                <a:blip r:embed="rId11"/>
                <a:stretch>
                  <a:fillRect l="-980" r="-980" b="-6522"/>
                </a:stretch>
              </a:blipFill>
            </p:spPr>
            <p:txBody>
              <a:bodyPr/>
              <a:lstStyle/>
              <a:p>
                <a:r>
                  <a:rPr lang="en-US">
                    <a:noFill/>
                  </a:rPr>
                  <a:t> </a:t>
                </a:r>
              </a:p>
            </p:txBody>
          </p:sp>
        </mc:Fallback>
      </mc:AlternateContent>
      <p:pic>
        <p:nvPicPr>
          <p:cNvPr id="2" name="Audio 1">
            <a:hlinkClick r:id="" action="ppaction://media"/>
            <a:extLst>
              <a:ext uri="{FF2B5EF4-FFF2-40B4-BE49-F238E27FC236}">
                <a16:creationId xmlns:a16="http://schemas.microsoft.com/office/drawing/2014/main" id="{9A4521CB-A1CC-4DC9-BCE3-F2EED3C5891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57157289"/>
      </p:ext>
    </p:extLst>
  </p:cSld>
  <p:clrMapOvr>
    <a:masterClrMapping/>
  </p:clrMapOvr>
  <p:transition advTm="667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11811C3-7157-42DA-BD5D-56E6C81E3088}"/>
              </a:ext>
            </a:extLst>
          </p:cNvPr>
          <p:cNvSpPr/>
          <p:nvPr/>
        </p:nvSpPr>
        <p:spPr>
          <a:xfrm>
            <a:off x="799379" y="1722279"/>
            <a:ext cx="7348456" cy="4319921"/>
          </a:xfrm>
          <a:prstGeom prst="rect">
            <a:avLst/>
          </a:prstGeom>
          <a:solidFill>
            <a:schemeClr val="accent3">
              <a:lumMod val="50000"/>
              <a:alpha val="6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F65D455-AD13-4473-BB69-2692771B26DD}"/>
              </a:ext>
            </a:extLst>
          </p:cNvPr>
          <p:cNvSpPr/>
          <p:nvPr/>
        </p:nvSpPr>
        <p:spPr>
          <a:xfrm>
            <a:off x="8338281" y="3837615"/>
            <a:ext cx="2880126" cy="2204585"/>
          </a:xfrm>
          <a:prstGeom prst="rect">
            <a:avLst/>
          </a:prstGeom>
          <a:solidFill>
            <a:schemeClr val="bg1">
              <a:lumMod val="65000"/>
              <a:lumOff val="35000"/>
              <a:alpha val="6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0533AA12-864F-4621-92AE-1FDFEABF0DCF}"/>
              </a:ext>
            </a:extLst>
          </p:cNvPr>
          <p:cNvCxnSpPr>
            <a:cxnSpLocks/>
            <a:stCxn id="13" idx="0"/>
            <a:endCxn id="10" idx="2"/>
          </p:cNvCxnSpPr>
          <p:nvPr/>
        </p:nvCxnSpPr>
        <p:spPr>
          <a:xfrm flipH="1" flipV="1">
            <a:off x="1788548" y="4369173"/>
            <a:ext cx="1" cy="1634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9E85B18-B8EB-4977-86B7-39574EB08B7C}"/>
              </a:ext>
            </a:extLst>
          </p:cNvPr>
          <p:cNvCxnSpPr>
            <a:cxnSpLocks/>
            <a:stCxn id="14" idx="0"/>
            <a:endCxn id="11" idx="2"/>
          </p:cNvCxnSpPr>
          <p:nvPr/>
        </p:nvCxnSpPr>
        <p:spPr>
          <a:xfrm flipV="1">
            <a:off x="4123170" y="4363745"/>
            <a:ext cx="0" cy="1751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A69EA88-74C3-4F51-A53B-4051329E4593}"/>
              </a:ext>
            </a:extLst>
          </p:cNvPr>
          <p:cNvCxnSpPr>
            <a:cxnSpLocks/>
            <a:stCxn id="15" idx="0"/>
            <a:endCxn id="12" idx="2"/>
          </p:cNvCxnSpPr>
          <p:nvPr/>
        </p:nvCxnSpPr>
        <p:spPr>
          <a:xfrm flipH="1" flipV="1">
            <a:off x="6347520" y="4364395"/>
            <a:ext cx="1" cy="1744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3">
            <a:extLst>
              <a:ext uri="{FF2B5EF4-FFF2-40B4-BE49-F238E27FC236}">
                <a16:creationId xmlns:a16="http://schemas.microsoft.com/office/drawing/2014/main" id="{27F31522-4913-4620-8634-90DBF2E444A2}"/>
              </a:ext>
            </a:extLst>
          </p:cNvPr>
          <p:cNvSpPr txBox="1"/>
          <p:nvPr/>
        </p:nvSpPr>
        <p:spPr>
          <a:xfrm>
            <a:off x="1272722" y="4030619"/>
            <a:ext cx="1031652" cy="338554"/>
          </a:xfrm>
          <a:prstGeom prst="rect">
            <a:avLst/>
          </a:prstGeom>
          <a:noFill/>
          <a:ln w="28575">
            <a:solidFill>
              <a:schemeClr val="tx1"/>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cs typeface="Times New Roman" panose="02020603050405020304" pitchFamily="18" charset="0"/>
              </a:rPr>
              <a:t>Detector</a:t>
            </a:r>
          </a:p>
        </p:txBody>
      </p:sp>
      <p:sp>
        <p:nvSpPr>
          <p:cNvPr id="11" name="TextBox 3">
            <a:extLst>
              <a:ext uri="{FF2B5EF4-FFF2-40B4-BE49-F238E27FC236}">
                <a16:creationId xmlns:a16="http://schemas.microsoft.com/office/drawing/2014/main" id="{BF192BF4-9ECF-444E-B313-B595FCF2AF9E}"/>
              </a:ext>
            </a:extLst>
          </p:cNvPr>
          <p:cNvSpPr txBox="1"/>
          <p:nvPr/>
        </p:nvSpPr>
        <p:spPr>
          <a:xfrm>
            <a:off x="3607344" y="4025191"/>
            <a:ext cx="1031652" cy="338554"/>
          </a:xfrm>
          <a:prstGeom prst="rect">
            <a:avLst/>
          </a:prstGeom>
          <a:noFill/>
          <a:ln w="28575">
            <a:solidFill>
              <a:schemeClr val="tx1"/>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cs typeface="Times New Roman" panose="02020603050405020304" pitchFamily="18" charset="0"/>
              </a:rPr>
              <a:t>Detector</a:t>
            </a:r>
          </a:p>
        </p:txBody>
      </p:sp>
      <p:sp>
        <p:nvSpPr>
          <p:cNvPr id="12" name="TextBox 3">
            <a:extLst>
              <a:ext uri="{FF2B5EF4-FFF2-40B4-BE49-F238E27FC236}">
                <a16:creationId xmlns:a16="http://schemas.microsoft.com/office/drawing/2014/main" id="{6B4F674B-0980-474F-8D52-961075826253}"/>
              </a:ext>
            </a:extLst>
          </p:cNvPr>
          <p:cNvSpPr txBox="1"/>
          <p:nvPr/>
        </p:nvSpPr>
        <p:spPr>
          <a:xfrm>
            <a:off x="5831694" y="4025841"/>
            <a:ext cx="1031652" cy="338554"/>
          </a:xfrm>
          <a:prstGeom prst="rect">
            <a:avLst/>
          </a:prstGeom>
          <a:noFill/>
          <a:ln w="28575">
            <a:solidFill>
              <a:schemeClr val="tx1"/>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cs typeface="Times New Roman" panose="02020603050405020304" pitchFamily="18" charset="0"/>
              </a:rPr>
              <a:t>Detector</a:t>
            </a:r>
          </a:p>
        </p:txBody>
      </p:sp>
      <p:pic>
        <p:nvPicPr>
          <p:cNvPr id="13" name="Picture 12" descr="A close up of a map&#10;&#10;Description automatically generated">
            <a:extLst>
              <a:ext uri="{FF2B5EF4-FFF2-40B4-BE49-F238E27FC236}">
                <a16:creationId xmlns:a16="http://schemas.microsoft.com/office/drawing/2014/main" id="{2709B541-CCF0-44E2-8300-610A83460C10}"/>
              </a:ext>
            </a:extLst>
          </p:cNvPr>
          <p:cNvPicPr>
            <a:picLocks noChangeAspect="1"/>
          </p:cNvPicPr>
          <p:nvPr/>
        </p:nvPicPr>
        <p:blipFill rotWithShape="1">
          <a:blip r:embed="rId5">
            <a:extLst>
              <a:ext uri="{28A0092B-C50C-407E-A947-70E740481C1C}">
                <a14:useLocalDpi xmlns:a14="http://schemas.microsoft.com/office/drawing/2010/main" val="0"/>
              </a:ext>
            </a:extLst>
          </a:blip>
          <a:srcRect t="21415" b="23097"/>
          <a:stretch/>
        </p:blipFill>
        <p:spPr>
          <a:xfrm>
            <a:off x="959674" y="4532599"/>
            <a:ext cx="1657749" cy="914400"/>
          </a:xfrm>
          <a:prstGeom prst="rect">
            <a:avLst/>
          </a:prstGeom>
        </p:spPr>
      </p:pic>
      <p:pic>
        <p:nvPicPr>
          <p:cNvPr id="14" name="Picture 13" descr="A close up of a map&#10;&#10;Description automatically generated">
            <a:extLst>
              <a:ext uri="{FF2B5EF4-FFF2-40B4-BE49-F238E27FC236}">
                <a16:creationId xmlns:a16="http://schemas.microsoft.com/office/drawing/2014/main" id="{B6EB8D8B-9BB5-47C2-AA98-27C4063E1316}"/>
              </a:ext>
            </a:extLst>
          </p:cNvPr>
          <p:cNvPicPr>
            <a:picLocks noChangeAspect="1"/>
          </p:cNvPicPr>
          <p:nvPr/>
        </p:nvPicPr>
        <p:blipFill rotWithShape="1">
          <a:blip r:embed="rId6">
            <a:extLst>
              <a:ext uri="{28A0092B-C50C-407E-A947-70E740481C1C}">
                <a14:useLocalDpi xmlns:a14="http://schemas.microsoft.com/office/drawing/2010/main" val="0"/>
              </a:ext>
            </a:extLst>
          </a:blip>
          <a:srcRect t="21415" b="23096"/>
          <a:stretch/>
        </p:blipFill>
        <p:spPr>
          <a:xfrm>
            <a:off x="3294295" y="4538847"/>
            <a:ext cx="1657749" cy="914400"/>
          </a:xfrm>
          <a:prstGeom prst="rect">
            <a:avLst/>
          </a:prstGeom>
        </p:spPr>
      </p:pic>
      <p:pic>
        <p:nvPicPr>
          <p:cNvPr id="15" name="Picture 14" descr="A close up of a map&#10;&#10;Description automatically generated">
            <a:extLst>
              <a:ext uri="{FF2B5EF4-FFF2-40B4-BE49-F238E27FC236}">
                <a16:creationId xmlns:a16="http://schemas.microsoft.com/office/drawing/2014/main" id="{43C765BF-B534-49CB-8271-963B179F0C5C}"/>
              </a:ext>
            </a:extLst>
          </p:cNvPr>
          <p:cNvPicPr>
            <a:picLocks noChangeAspect="1"/>
          </p:cNvPicPr>
          <p:nvPr/>
        </p:nvPicPr>
        <p:blipFill rotWithShape="1">
          <a:blip r:embed="rId5">
            <a:extLst>
              <a:ext uri="{28A0092B-C50C-407E-A947-70E740481C1C}">
                <a14:useLocalDpi xmlns:a14="http://schemas.microsoft.com/office/drawing/2010/main" val="0"/>
              </a:ext>
            </a:extLst>
          </a:blip>
          <a:srcRect t="21415" b="23097"/>
          <a:stretch/>
        </p:blipFill>
        <p:spPr>
          <a:xfrm>
            <a:off x="5518646" y="4538847"/>
            <a:ext cx="1657749" cy="914400"/>
          </a:xfrm>
          <a:prstGeom prst="rect">
            <a:avLst/>
          </a:prstGeom>
        </p:spPr>
      </p:pic>
      <p:pic>
        <p:nvPicPr>
          <p:cNvPr id="16" name="Picture 15" descr="A picture containing text, map&#10;&#10;Description automatically generated">
            <a:extLst>
              <a:ext uri="{FF2B5EF4-FFF2-40B4-BE49-F238E27FC236}">
                <a16:creationId xmlns:a16="http://schemas.microsoft.com/office/drawing/2014/main" id="{0572138A-E4DE-487F-974F-AE428E6722EE}"/>
              </a:ext>
            </a:extLst>
          </p:cNvPr>
          <p:cNvPicPr>
            <a:picLocks noChangeAspect="1"/>
          </p:cNvPicPr>
          <p:nvPr/>
        </p:nvPicPr>
        <p:blipFill rotWithShape="1">
          <a:blip r:embed="rId7">
            <a:extLst>
              <a:ext uri="{28A0092B-C50C-407E-A947-70E740481C1C}">
                <a14:useLocalDpi xmlns:a14="http://schemas.microsoft.com/office/drawing/2010/main" val="0"/>
              </a:ext>
            </a:extLst>
          </a:blip>
          <a:srcRect t="22401" b="22112"/>
          <a:stretch/>
        </p:blipFill>
        <p:spPr>
          <a:xfrm>
            <a:off x="959674" y="2943912"/>
            <a:ext cx="1657749" cy="914400"/>
          </a:xfrm>
          <a:prstGeom prst="rect">
            <a:avLst/>
          </a:prstGeom>
        </p:spPr>
      </p:pic>
      <p:pic>
        <p:nvPicPr>
          <p:cNvPr id="17" name="Picture 16" descr="A close up of a map&#10;&#10;Description automatically generated">
            <a:extLst>
              <a:ext uri="{FF2B5EF4-FFF2-40B4-BE49-F238E27FC236}">
                <a16:creationId xmlns:a16="http://schemas.microsoft.com/office/drawing/2014/main" id="{31155D58-035E-4D0F-949F-0167DECE82B9}"/>
              </a:ext>
            </a:extLst>
          </p:cNvPr>
          <p:cNvPicPr>
            <a:picLocks noChangeAspect="1"/>
          </p:cNvPicPr>
          <p:nvPr/>
        </p:nvPicPr>
        <p:blipFill rotWithShape="1">
          <a:blip r:embed="rId8">
            <a:extLst>
              <a:ext uri="{28A0092B-C50C-407E-A947-70E740481C1C}">
                <a14:useLocalDpi xmlns:a14="http://schemas.microsoft.com/office/drawing/2010/main" val="0"/>
              </a:ext>
            </a:extLst>
          </a:blip>
          <a:srcRect t="22400" b="22112"/>
          <a:stretch/>
        </p:blipFill>
        <p:spPr>
          <a:xfrm>
            <a:off x="3293881" y="2939523"/>
            <a:ext cx="1657749" cy="914400"/>
          </a:xfrm>
          <a:prstGeom prst="rect">
            <a:avLst/>
          </a:prstGeom>
        </p:spPr>
      </p:pic>
      <p:cxnSp>
        <p:nvCxnSpPr>
          <p:cNvPr id="18" name="Straight Arrow Connector 17">
            <a:extLst>
              <a:ext uri="{FF2B5EF4-FFF2-40B4-BE49-F238E27FC236}">
                <a16:creationId xmlns:a16="http://schemas.microsoft.com/office/drawing/2014/main" id="{CF6A30D3-4585-4351-8367-49658BEC8006}"/>
              </a:ext>
            </a:extLst>
          </p:cNvPr>
          <p:cNvCxnSpPr>
            <a:cxnSpLocks/>
            <a:stCxn id="10" idx="0"/>
            <a:endCxn id="16" idx="2"/>
          </p:cNvCxnSpPr>
          <p:nvPr/>
        </p:nvCxnSpPr>
        <p:spPr>
          <a:xfrm flipV="1">
            <a:off x="1788548" y="3858312"/>
            <a:ext cx="1" cy="17230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8477364-E63E-4DCB-949B-12B499A49CD0}"/>
              </a:ext>
            </a:extLst>
          </p:cNvPr>
          <p:cNvCxnSpPr>
            <a:cxnSpLocks/>
            <a:stCxn id="11" idx="0"/>
            <a:endCxn id="17" idx="2"/>
          </p:cNvCxnSpPr>
          <p:nvPr/>
        </p:nvCxnSpPr>
        <p:spPr>
          <a:xfrm flipH="1" flipV="1">
            <a:off x="4122756" y="3853923"/>
            <a:ext cx="414" cy="1712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descr="A picture containing text, map&#10;&#10;Description automatically generated">
            <a:extLst>
              <a:ext uri="{FF2B5EF4-FFF2-40B4-BE49-F238E27FC236}">
                <a16:creationId xmlns:a16="http://schemas.microsoft.com/office/drawing/2014/main" id="{E1E89A61-30A2-4FEC-9D9F-EB667755C80D}"/>
              </a:ext>
            </a:extLst>
          </p:cNvPr>
          <p:cNvPicPr>
            <a:picLocks noChangeAspect="1"/>
          </p:cNvPicPr>
          <p:nvPr/>
        </p:nvPicPr>
        <p:blipFill rotWithShape="1">
          <a:blip r:embed="rId7">
            <a:extLst>
              <a:ext uri="{28A0092B-C50C-407E-A947-70E740481C1C}">
                <a14:useLocalDpi xmlns:a14="http://schemas.microsoft.com/office/drawing/2010/main" val="0"/>
              </a:ext>
            </a:extLst>
          </a:blip>
          <a:srcRect t="22401" b="22112"/>
          <a:stretch/>
        </p:blipFill>
        <p:spPr>
          <a:xfrm>
            <a:off x="5518646" y="2939523"/>
            <a:ext cx="1657749" cy="914400"/>
          </a:xfrm>
          <a:prstGeom prst="rect">
            <a:avLst/>
          </a:prstGeom>
        </p:spPr>
      </p:pic>
      <p:cxnSp>
        <p:nvCxnSpPr>
          <p:cNvPr id="21" name="Straight Arrow Connector 20">
            <a:extLst>
              <a:ext uri="{FF2B5EF4-FFF2-40B4-BE49-F238E27FC236}">
                <a16:creationId xmlns:a16="http://schemas.microsoft.com/office/drawing/2014/main" id="{9C7EDC0D-BA92-4CD6-88E0-E9B2BF030891}"/>
              </a:ext>
            </a:extLst>
          </p:cNvPr>
          <p:cNvCxnSpPr>
            <a:cxnSpLocks/>
            <a:stCxn id="12" idx="0"/>
            <a:endCxn id="20" idx="2"/>
          </p:cNvCxnSpPr>
          <p:nvPr/>
        </p:nvCxnSpPr>
        <p:spPr>
          <a:xfrm flipV="1">
            <a:off x="6347520" y="3853923"/>
            <a:ext cx="1" cy="1719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Arc 21">
            <a:extLst>
              <a:ext uri="{FF2B5EF4-FFF2-40B4-BE49-F238E27FC236}">
                <a16:creationId xmlns:a16="http://schemas.microsoft.com/office/drawing/2014/main" id="{5512507E-832D-4697-AF33-A24DA3806A73}"/>
              </a:ext>
            </a:extLst>
          </p:cNvPr>
          <p:cNvSpPr/>
          <p:nvPr/>
        </p:nvSpPr>
        <p:spPr>
          <a:xfrm>
            <a:off x="1656020" y="2622396"/>
            <a:ext cx="2298793" cy="1548653"/>
          </a:xfrm>
          <a:prstGeom prst="arc">
            <a:avLst>
              <a:gd name="adj1" fmla="val 11296590"/>
              <a:gd name="adj2" fmla="val 21203752"/>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2E3AB53F-268F-4DDE-98F8-AF9E1CBE3AE6}"/>
              </a:ext>
            </a:extLst>
          </p:cNvPr>
          <p:cNvSpPr/>
          <p:nvPr/>
        </p:nvSpPr>
        <p:spPr>
          <a:xfrm>
            <a:off x="3721966" y="2486656"/>
            <a:ext cx="2625552" cy="1548653"/>
          </a:xfrm>
          <a:prstGeom prst="arc">
            <a:avLst>
              <a:gd name="adj1" fmla="val 11296590"/>
              <a:gd name="adj2" fmla="val 21203752"/>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a:extLst>
              <a:ext uri="{FF2B5EF4-FFF2-40B4-BE49-F238E27FC236}">
                <a16:creationId xmlns:a16="http://schemas.microsoft.com/office/drawing/2014/main" id="{1C3F3AC7-7859-468F-8F88-3CBBBB963A71}"/>
              </a:ext>
            </a:extLst>
          </p:cNvPr>
          <p:cNvSpPr/>
          <p:nvPr/>
        </p:nvSpPr>
        <p:spPr>
          <a:xfrm>
            <a:off x="2011060" y="2843872"/>
            <a:ext cx="2057961" cy="1548653"/>
          </a:xfrm>
          <a:prstGeom prst="arc">
            <a:avLst>
              <a:gd name="adj1" fmla="val 11296590"/>
              <a:gd name="adj2" fmla="val 19900788"/>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a:extLst>
              <a:ext uri="{FF2B5EF4-FFF2-40B4-BE49-F238E27FC236}">
                <a16:creationId xmlns:a16="http://schemas.microsoft.com/office/drawing/2014/main" id="{82F16BA3-D9AD-46D6-AE64-3AF99982D579}"/>
              </a:ext>
            </a:extLst>
          </p:cNvPr>
          <p:cNvSpPr/>
          <p:nvPr/>
        </p:nvSpPr>
        <p:spPr>
          <a:xfrm>
            <a:off x="3920393" y="2632978"/>
            <a:ext cx="2739757" cy="1548653"/>
          </a:xfrm>
          <a:prstGeom prst="arc">
            <a:avLst>
              <a:gd name="adj1" fmla="val 11296590"/>
              <a:gd name="adj2" fmla="val 91232"/>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Arc 25">
            <a:extLst>
              <a:ext uri="{FF2B5EF4-FFF2-40B4-BE49-F238E27FC236}">
                <a16:creationId xmlns:a16="http://schemas.microsoft.com/office/drawing/2014/main" id="{DAFFC527-C81D-45C4-954B-3CE3C698664E}"/>
              </a:ext>
            </a:extLst>
          </p:cNvPr>
          <p:cNvSpPr/>
          <p:nvPr/>
        </p:nvSpPr>
        <p:spPr>
          <a:xfrm>
            <a:off x="3717198" y="2583004"/>
            <a:ext cx="2224768" cy="1673781"/>
          </a:xfrm>
          <a:prstGeom prst="arc">
            <a:avLst>
              <a:gd name="adj1" fmla="val 11619514"/>
              <a:gd name="adj2" fmla="val 21226538"/>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3">
            <a:extLst>
              <a:ext uri="{FF2B5EF4-FFF2-40B4-BE49-F238E27FC236}">
                <a16:creationId xmlns:a16="http://schemas.microsoft.com/office/drawing/2014/main" id="{F8E6B1B1-0B91-4E5A-994E-D7BDDBC0CD19}"/>
              </a:ext>
            </a:extLst>
          </p:cNvPr>
          <p:cNvSpPr txBox="1"/>
          <p:nvPr/>
        </p:nvSpPr>
        <p:spPr>
          <a:xfrm>
            <a:off x="959673" y="1914866"/>
            <a:ext cx="6216721" cy="338554"/>
          </a:xfrm>
          <a:prstGeom prst="rect">
            <a:avLst/>
          </a:prstGeom>
          <a:noFill/>
          <a:ln w="28575">
            <a:solidFill>
              <a:schemeClr val="tx1"/>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cs typeface="Times New Roman" panose="02020603050405020304" pitchFamily="18" charset="0"/>
              </a:rPr>
              <a:t>Spatiotemporal Reasoning</a:t>
            </a:r>
          </a:p>
        </p:txBody>
      </p:sp>
      <p:pic>
        <p:nvPicPr>
          <p:cNvPr id="28" name="Picture 27" descr="A picture containing text, map&#10;&#10;Description automatically generated">
            <a:extLst>
              <a:ext uri="{FF2B5EF4-FFF2-40B4-BE49-F238E27FC236}">
                <a16:creationId xmlns:a16="http://schemas.microsoft.com/office/drawing/2014/main" id="{F844F36C-A58F-4401-B929-0B1F542C4024}"/>
              </a:ext>
            </a:extLst>
          </p:cNvPr>
          <p:cNvPicPr>
            <a:picLocks noChangeAspect="1"/>
          </p:cNvPicPr>
          <p:nvPr/>
        </p:nvPicPr>
        <p:blipFill rotWithShape="1">
          <a:blip r:embed="rId7">
            <a:extLst>
              <a:ext uri="{28A0092B-C50C-407E-A947-70E740481C1C}">
                <a14:useLocalDpi xmlns:a14="http://schemas.microsoft.com/office/drawing/2010/main" val="0"/>
              </a:ext>
            </a:extLst>
          </a:blip>
          <a:srcRect t="22401" b="22112"/>
          <a:stretch/>
        </p:blipFill>
        <p:spPr>
          <a:xfrm>
            <a:off x="8976709" y="1980498"/>
            <a:ext cx="1657749" cy="914400"/>
          </a:xfrm>
          <a:prstGeom prst="rect">
            <a:avLst/>
          </a:prstGeom>
        </p:spPr>
      </p:pic>
      <p:sp>
        <p:nvSpPr>
          <p:cNvPr id="29" name="TextBox 3">
            <a:extLst>
              <a:ext uri="{FF2B5EF4-FFF2-40B4-BE49-F238E27FC236}">
                <a16:creationId xmlns:a16="http://schemas.microsoft.com/office/drawing/2014/main" id="{8F7DD445-6C73-4CB7-9967-1A6592B7A66E}"/>
              </a:ext>
            </a:extLst>
          </p:cNvPr>
          <p:cNvSpPr txBox="1"/>
          <p:nvPr/>
        </p:nvSpPr>
        <p:spPr>
          <a:xfrm>
            <a:off x="9289757" y="4014759"/>
            <a:ext cx="1031652" cy="338554"/>
          </a:xfrm>
          <a:prstGeom prst="rect">
            <a:avLst/>
          </a:prstGeom>
          <a:noFill/>
          <a:ln w="28575">
            <a:solidFill>
              <a:schemeClr val="tx1"/>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cs typeface="Times New Roman" panose="02020603050405020304" pitchFamily="18" charset="0"/>
              </a:rPr>
              <a:t>Detector</a:t>
            </a:r>
          </a:p>
        </p:txBody>
      </p:sp>
      <p:cxnSp>
        <p:nvCxnSpPr>
          <p:cNvPr id="30" name="Straight Arrow Connector 29">
            <a:extLst>
              <a:ext uri="{FF2B5EF4-FFF2-40B4-BE49-F238E27FC236}">
                <a16:creationId xmlns:a16="http://schemas.microsoft.com/office/drawing/2014/main" id="{31C3F9EF-3028-4F14-8F34-A19D8EDE6494}"/>
              </a:ext>
            </a:extLst>
          </p:cNvPr>
          <p:cNvCxnSpPr>
            <a:cxnSpLocks/>
            <a:stCxn id="28" idx="2"/>
            <a:endCxn id="29" idx="0"/>
          </p:cNvCxnSpPr>
          <p:nvPr/>
        </p:nvCxnSpPr>
        <p:spPr>
          <a:xfrm flipH="1">
            <a:off x="9805583" y="2894898"/>
            <a:ext cx="1" cy="11198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or: Curved 30">
            <a:extLst>
              <a:ext uri="{FF2B5EF4-FFF2-40B4-BE49-F238E27FC236}">
                <a16:creationId xmlns:a16="http://schemas.microsoft.com/office/drawing/2014/main" id="{6C99FB3B-CAE9-48F9-BEB2-E641582C0342}"/>
              </a:ext>
            </a:extLst>
          </p:cNvPr>
          <p:cNvCxnSpPr>
            <a:stCxn id="27" idx="0"/>
            <a:endCxn id="28" idx="0"/>
          </p:cNvCxnSpPr>
          <p:nvPr/>
        </p:nvCxnSpPr>
        <p:spPr>
          <a:xfrm rot="16200000" flipH="1">
            <a:off x="6903993" y="-921093"/>
            <a:ext cx="65632" cy="5737550"/>
          </a:xfrm>
          <a:prstGeom prst="curvedConnector3">
            <a:avLst>
              <a:gd name="adj1" fmla="val -1102968"/>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6CCC638-2EFF-4E66-BB55-F0655C4BC1E8}"/>
              </a:ext>
            </a:extLst>
          </p:cNvPr>
          <p:cNvSpPr txBox="1"/>
          <p:nvPr/>
        </p:nvSpPr>
        <p:spPr>
          <a:xfrm>
            <a:off x="5713949" y="815799"/>
            <a:ext cx="2298793" cy="369332"/>
          </a:xfrm>
          <a:prstGeom prst="rect">
            <a:avLst/>
          </a:prstGeom>
          <a:noFill/>
        </p:spPr>
        <p:txBody>
          <a:bodyPr wrap="square">
            <a:spAutoFit/>
          </a:bodyPr>
          <a:lstStyle/>
          <a:p>
            <a:pPr algn="ctr"/>
            <a:r>
              <a:rPr lang="en-US" sz="1800" b="1">
                <a:cs typeface="Times New Roman" panose="02020603050405020304" pitchFamily="18" charset="0"/>
              </a:rPr>
              <a:t>Pseudo Label</a:t>
            </a:r>
          </a:p>
        </p:txBody>
      </p:sp>
      <p:sp>
        <p:nvSpPr>
          <p:cNvPr id="33" name="TextBox 32">
            <a:extLst>
              <a:ext uri="{FF2B5EF4-FFF2-40B4-BE49-F238E27FC236}">
                <a16:creationId xmlns:a16="http://schemas.microsoft.com/office/drawing/2014/main" id="{029391EB-F045-4DE2-8919-EB718CFB1A06}"/>
              </a:ext>
            </a:extLst>
          </p:cNvPr>
          <p:cNvSpPr txBox="1"/>
          <p:nvPr/>
        </p:nvSpPr>
        <p:spPr>
          <a:xfrm>
            <a:off x="9605086" y="2888577"/>
            <a:ext cx="2575454" cy="923330"/>
          </a:xfrm>
          <a:prstGeom prst="rect">
            <a:avLst/>
          </a:prstGeom>
          <a:noFill/>
        </p:spPr>
        <p:txBody>
          <a:bodyPr wrap="square">
            <a:spAutoFit/>
          </a:bodyPr>
          <a:lstStyle/>
          <a:p>
            <a:pPr algn="ctr"/>
            <a:r>
              <a:rPr lang="en-US" sz="1800" b="1">
                <a:cs typeface="Times New Roman" panose="02020603050405020304" pitchFamily="18" charset="0"/>
              </a:rPr>
              <a:t>Uncertainty-aware Semi-supervised Training</a:t>
            </a:r>
          </a:p>
        </p:txBody>
      </p:sp>
      <p:sp>
        <p:nvSpPr>
          <p:cNvPr id="34" name="TextBox 33">
            <a:extLst>
              <a:ext uri="{FF2B5EF4-FFF2-40B4-BE49-F238E27FC236}">
                <a16:creationId xmlns:a16="http://schemas.microsoft.com/office/drawing/2014/main" id="{2D5C451A-EF5F-4093-9207-DF49FA34003E}"/>
              </a:ext>
            </a:extLst>
          </p:cNvPr>
          <p:cNvSpPr txBox="1"/>
          <p:nvPr/>
        </p:nvSpPr>
        <p:spPr>
          <a:xfrm>
            <a:off x="7011887" y="2405130"/>
            <a:ext cx="1272434" cy="369332"/>
          </a:xfrm>
          <a:prstGeom prst="rect">
            <a:avLst/>
          </a:prstGeom>
          <a:noFill/>
        </p:spPr>
        <p:txBody>
          <a:bodyPr wrap="square">
            <a:spAutoFit/>
          </a:bodyPr>
          <a:lstStyle/>
          <a:p>
            <a:pPr algn="ctr"/>
            <a:r>
              <a:rPr lang="en-US" sz="1800" b="1">
                <a:cs typeface="Times New Roman" panose="02020603050405020304" pitchFamily="18" charset="0"/>
              </a:rPr>
              <a:t>Teacher</a:t>
            </a:r>
          </a:p>
        </p:txBody>
      </p:sp>
      <p:sp>
        <p:nvSpPr>
          <p:cNvPr id="35" name="TextBox 34">
            <a:extLst>
              <a:ext uri="{FF2B5EF4-FFF2-40B4-BE49-F238E27FC236}">
                <a16:creationId xmlns:a16="http://schemas.microsoft.com/office/drawing/2014/main" id="{D6EE9CDD-40F8-48B0-91D4-6FA5B762214C}"/>
              </a:ext>
            </a:extLst>
          </p:cNvPr>
          <p:cNvSpPr txBox="1"/>
          <p:nvPr/>
        </p:nvSpPr>
        <p:spPr>
          <a:xfrm>
            <a:off x="10120186" y="5013090"/>
            <a:ext cx="1272434" cy="369332"/>
          </a:xfrm>
          <a:prstGeom prst="rect">
            <a:avLst/>
          </a:prstGeom>
          <a:noFill/>
        </p:spPr>
        <p:txBody>
          <a:bodyPr wrap="square">
            <a:spAutoFit/>
          </a:bodyPr>
          <a:lstStyle/>
          <a:p>
            <a:pPr algn="ctr"/>
            <a:r>
              <a:rPr lang="en-US" sz="1800" b="1">
                <a:cs typeface="Times New Roman" panose="02020603050405020304" pitchFamily="18" charset="0"/>
              </a:rPr>
              <a:t>Student</a:t>
            </a:r>
          </a:p>
        </p:txBody>
      </p:sp>
      <p:sp>
        <p:nvSpPr>
          <p:cNvPr id="37" name="Title 5">
            <a:extLst>
              <a:ext uri="{FF2B5EF4-FFF2-40B4-BE49-F238E27FC236}">
                <a16:creationId xmlns:a16="http://schemas.microsoft.com/office/drawing/2014/main" id="{40DCEDB1-97C1-4E0E-9D6A-36786F55FA79}"/>
              </a:ext>
            </a:extLst>
          </p:cNvPr>
          <p:cNvSpPr>
            <a:spLocks noGrp="1"/>
          </p:cNvSpPr>
          <p:nvPr>
            <p:ph type="title"/>
          </p:nvPr>
        </p:nvSpPr>
        <p:spPr>
          <a:xfrm>
            <a:off x="913795" y="609600"/>
            <a:ext cx="10353762" cy="970450"/>
          </a:xfrm>
        </p:spPr>
        <p:txBody>
          <a:bodyPr/>
          <a:lstStyle/>
          <a:p>
            <a:r>
              <a:rPr lang="en-US" sz="3600">
                <a:latin typeface="+mn-lt"/>
              </a:rPr>
              <a:t>Method: Overview</a:t>
            </a:r>
            <a:endParaRPr lang="en-US">
              <a:latin typeface="+mn-lt"/>
            </a:endParaRP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D764F0A0-CED0-442F-849D-AA28519FE171}"/>
                  </a:ext>
                </a:extLst>
              </p:cNvPr>
              <p:cNvSpPr txBox="1"/>
              <p:nvPr/>
            </p:nvSpPr>
            <p:spPr>
              <a:xfrm>
                <a:off x="1569354" y="5632249"/>
                <a:ext cx="551689" cy="2716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r>
                        <a:rPr lang="en-US" altLang="zh-CN" i="1">
                          <a:latin typeface="Cambria Math" panose="02040503050406030204" pitchFamily="18" charset="0"/>
                        </a:rPr>
                        <m:t>−</m:t>
                      </m:r>
                      <m:r>
                        <a:rPr lang="en-US" altLang="zh-CN" b="0" i="1" smtClean="0">
                          <a:latin typeface="Cambria Math" panose="02040503050406030204" pitchFamily="18" charset="0"/>
                        </a:rPr>
                        <m:t>1</m:t>
                      </m:r>
                    </m:oMath>
                  </m:oMathPara>
                </a14:m>
                <a:endParaRPr lang="en-US"/>
              </a:p>
            </p:txBody>
          </p:sp>
        </mc:Choice>
        <mc:Fallback xmlns="">
          <p:sp>
            <p:nvSpPr>
              <p:cNvPr id="41" name="TextBox 40">
                <a:extLst>
                  <a:ext uri="{FF2B5EF4-FFF2-40B4-BE49-F238E27FC236}">
                    <a16:creationId xmlns:a16="http://schemas.microsoft.com/office/drawing/2014/main" id="{D764F0A0-CED0-442F-849D-AA28519FE171}"/>
                  </a:ext>
                </a:extLst>
              </p:cNvPr>
              <p:cNvSpPr txBox="1">
                <a:spLocks noRot="1" noChangeAspect="1" noMove="1" noResize="1" noEditPoints="1" noAdjustHandles="1" noChangeArrowheads="1" noChangeShapeType="1" noTextEdit="1"/>
              </p:cNvSpPr>
              <p:nvPr/>
            </p:nvSpPr>
            <p:spPr>
              <a:xfrm>
                <a:off x="1569354" y="5632249"/>
                <a:ext cx="551689" cy="271613"/>
              </a:xfrm>
              <a:prstGeom prst="rect">
                <a:avLst/>
              </a:prstGeom>
              <a:blipFill>
                <a:blip r:embed="rId9"/>
                <a:stretch>
                  <a:fillRect l="-6593" r="-7692" b="-11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01C31FF7-A52C-4C9E-9BD8-5022B6A9C209}"/>
                  </a:ext>
                </a:extLst>
              </p:cNvPr>
              <p:cNvSpPr txBox="1"/>
              <p:nvPr/>
            </p:nvSpPr>
            <p:spPr>
              <a:xfrm>
                <a:off x="4038922" y="5632249"/>
                <a:ext cx="157800" cy="2716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oMath>
                  </m:oMathPara>
                </a14:m>
                <a:endParaRPr lang="en-US"/>
              </a:p>
            </p:txBody>
          </p:sp>
        </mc:Choice>
        <mc:Fallback xmlns="">
          <p:sp>
            <p:nvSpPr>
              <p:cNvPr id="42" name="TextBox 41">
                <a:extLst>
                  <a:ext uri="{FF2B5EF4-FFF2-40B4-BE49-F238E27FC236}">
                    <a16:creationId xmlns:a16="http://schemas.microsoft.com/office/drawing/2014/main" id="{01C31FF7-A52C-4C9E-9BD8-5022B6A9C209}"/>
                  </a:ext>
                </a:extLst>
              </p:cNvPr>
              <p:cNvSpPr txBox="1">
                <a:spLocks noRot="1" noChangeAspect="1" noMove="1" noResize="1" noEditPoints="1" noAdjustHandles="1" noChangeArrowheads="1" noChangeShapeType="1" noTextEdit="1"/>
              </p:cNvSpPr>
              <p:nvPr/>
            </p:nvSpPr>
            <p:spPr>
              <a:xfrm>
                <a:off x="4038922" y="5632249"/>
                <a:ext cx="157800" cy="271613"/>
              </a:xfrm>
              <a:prstGeom prst="rect">
                <a:avLst/>
              </a:prstGeom>
              <a:blipFill>
                <a:blip r:embed="rId10"/>
                <a:stretch>
                  <a:fillRect l="-28000" r="-24000" b="-6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567CABE7-BC13-423A-9D30-F5B8C8224C82}"/>
                  </a:ext>
                </a:extLst>
              </p:cNvPr>
              <p:cNvSpPr txBox="1"/>
              <p:nvPr/>
            </p:nvSpPr>
            <p:spPr>
              <a:xfrm>
                <a:off x="5882037" y="5629556"/>
                <a:ext cx="623427"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m:t>
                      </m:r>
                      <m:r>
                        <a:rPr lang="en-US" b="0" i="0" smtClean="0">
                          <a:latin typeface="Cambria Math" panose="02040503050406030204" pitchFamily="18" charset="0"/>
                        </a:rPr>
                        <m:t>1</m:t>
                      </m:r>
                    </m:oMath>
                  </m:oMathPara>
                </a14:m>
                <a:endParaRPr lang="en-US"/>
              </a:p>
            </p:txBody>
          </p:sp>
        </mc:Choice>
        <mc:Fallback xmlns="">
          <p:sp>
            <p:nvSpPr>
              <p:cNvPr id="43" name="TextBox 42">
                <a:extLst>
                  <a:ext uri="{FF2B5EF4-FFF2-40B4-BE49-F238E27FC236}">
                    <a16:creationId xmlns:a16="http://schemas.microsoft.com/office/drawing/2014/main" id="{567CABE7-BC13-423A-9D30-F5B8C8224C82}"/>
                  </a:ext>
                </a:extLst>
              </p:cNvPr>
              <p:cNvSpPr txBox="1">
                <a:spLocks noRot="1" noChangeAspect="1" noMove="1" noResize="1" noEditPoints="1" noAdjustHandles="1" noChangeArrowheads="1" noChangeShapeType="1" noTextEdit="1"/>
              </p:cNvSpPr>
              <p:nvPr/>
            </p:nvSpPr>
            <p:spPr>
              <a:xfrm>
                <a:off x="5882037" y="5629556"/>
                <a:ext cx="623427" cy="276999"/>
              </a:xfrm>
              <a:prstGeom prst="rect">
                <a:avLst/>
              </a:prstGeom>
              <a:blipFill>
                <a:blip r:embed="rId11"/>
                <a:stretch>
                  <a:fillRect l="-980" r="-980" b="-6522"/>
                </a:stretch>
              </a:blipFill>
            </p:spPr>
            <p:txBody>
              <a:bodyPr/>
              <a:lstStyle/>
              <a:p>
                <a:r>
                  <a:rPr lang="en-US">
                    <a:noFill/>
                  </a:rPr>
                  <a:t> </a:t>
                </a:r>
              </a:p>
            </p:txBody>
          </p:sp>
        </mc:Fallback>
      </mc:AlternateContent>
      <p:pic>
        <p:nvPicPr>
          <p:cNvPr id="3" name="Audio 2">
            <a:hlinkClick r:id="" action="ppaction://media"/>
            <a:extLst>
              <a:ext uri="{FF2B5EF4-FFF2-40B4-BE49-F238E27FC236}">
                <a16:creationId xmlns:a16="http://schemas.microsoft.com/office/drawing/2014/main" id="{3CBC9B11-994A-415D-93FA-B19965E39E0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3397870"/>
      </p:ext>
    </p:extLst>
  </p:cSld>
  <p:clrMapOvr>
    <a:masterClrMapping/>
  </p:clrMapOvr>
  <mc:AlternateContent xmlns:mc="http://schemas.openxmlformats.org/markup-compatibility/2006" xmlns:p14="http://schemas.microsoft.com/office/powerpoint/2010/main">
    <mc:Choice Requires="p14">
      <p:transition p14:dur="0" advTm="13918"/>
    </mc:Choice>
    <mc:Fallback xmlns="">
      <p:transition advTm="13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7|1.2|1.8"/>
</p:tagLst>
</file>

<file path=ppt/tags/tag10.xml><?xml version="1.0" encoding="utf-8"?>
<p:tagLst xmlns:a="http://schemas.openxmlformats.org/drawingml/2006/main" xmlns:r="http://schemas.openxmlformats.org/officeDocument/2006/relationships" xmlns:p="http://schemas.openxmlformats.org/presentationml/2006/main">
  <p:tag name="TIMING" val="|0.6|3.8|2.4"/>
</p:tagLst>
</file>

<file path=ppt/tags/tag11.xml><?xml version="1.0" encoding="utf-8"?>
<p:tagLst xmlns:a="http://schemas.openxmlformats.org/drawingml/2006/main" xmlns:r="http://schemas.openxmlformats.org/officeDocument/2006/relationships" xmlns:p="http://schemas.openxmlformats.org/presentationml/2006/main">
  <p:tag name="TIMING" val="|5.3|15.7|5.6|8.9"/>
</p:tagLst>
</file>

<file path=ppt/tags/tag12.xml><?xml version="1.0" encoding="utf-8"?>
<p:tagLst xmlns:a="http://schemas.openxmlformats.org/drawingml/2006/main" xmlns:r="http://schemas.openxmlformats.org/officeDocument/2006/relationships" xmlns:p="http://schemas.openxmlformats.org/presentationml/2006/main">
  <p:tag name="TIMING" val="|1.1|5.6|8.1|7.5"/>
</p:tagLst>
</file>

<file path=ppt/tags/tag2.xml><?xml version="1.0" encoding="utf-8"?>
<p:tagLst xmlns:a="http://schemas.openxmlformats.org/drawingml/2006/main" xmlns:r="http://schemas.openxmlformats.org/officeDocument/2006/relationships" xmlns:p="http://schemas.openxmlformats.org/presentationml/2006/main">
  <p:tag name="TIMING" val="|3.6|3.8"/>
</p:tagLst>
</file>

<file path=ppt/tags/tag3.xml><?xml version="1.0" encoding="utf-8"?>
<p:tagLst xmlns:a="http://schemas.openxmlformats.org/drawingml/2006/main" xmlns:r="http://schemas.openxmlformats.org/officeDocument/2006/relationships" xmlns:p="http://schemas.openxmlformats.org/presentationml/2006/main">
  <p:tag name="TIMING" val="|3.4|7.1|12.2|7.3|4.4"/>
</p:tagLst>
</file>

<file path=ppt/tags/tag4.xml><?xml version="1.0" encoding="utf-8"?>
<p:tagLst xmlns:a="http://schemas.openxmlformats.org/drawingml/2006/main" xmlns:r="http://schemas.openxmlformats.org/officeDocument/2006/relationships" xmlns:p="http://schemas.openxmlformats.org/presentationml/2006/main">
  <p:tag name="TIMING" val="|2.6|2|37.1"/>
</p:tagLst>
</file>

<file path=ppt/tags/tag5.xml><?xml version="1.0" encoding="utf-8"?>
<p:tagLst xmlns:a="http://schemas.openxmlformats.org/drawingml/2006/main" xmlns:r="http://schemas.openxmlformats.org/officeDocument/2006/relationships" xmlns:p="http://schemas.openxmlformats.org/presentationml/2006/main">
  <p:tag name="TIMING" val="|5.3|12"/>
</p:tagLst>
</file>

<file path=ppt/tags/tag6.xml><?xml version="1.0" encoding="utf-8"?>
<p:tagLst xmlns:a="http://schemas.openxmlformats.org/drawingml/2006/main" xmlns:r="http://schemas.openxmlformats.org/officeDocument/2006/relationships" xmlns:p="http://schemas.openxmlformats.org/presentationml/2006/main">
  <p:tag name="TIMING" val="|7.5|14.7|17.2"/>
</p:tagLst>
</file>

<file path=ppt/tags/tag7.xml><?xml version="1.0" encoding="utf-8"?>
<p:tagLst xmlns:a="http://schemas.openxmlformats.org/drawingml/2006/main" xmlns:r="http://schemas.openxmlformats.org/officeDocument/2006/relationships" xmlns:p="http://schemas.openxmlformats.org/presentationml/2006/main">
  <p:tag name="TIMING" val="|25.2|3|1.3"/>
</p:tagLst>
</file>

<file path=ppt/tags/tag8.xml><?xml version="1.0" encoding="utf-8"?>
<p:tagLst xmlns:a="http://schemas.openxmlformats.org/drawingml/2006/main" xmlns:r="http://schemas.openxmlformats.org/officeDocument/2006/relationships" xmlns:p="http://schemas.openxmlformats.org/presentationml/2006/main">
  <p:tag name="TIMING" val="|7.5|2.5"/>
</p:tagLst>
</file>

<file path=ppt/tags/tag9.xml><?xml version="1.0" encoding="utf-8"?>
<p:tagLst xmlns:a="http://schemas.openxmlformats.org/drawingml/2006/main" xmlns:r="http://schemas.openxmlformats.org/officeDocument/2006/relationships" xmlns:p="http://schemas.openxmlformats.org/presentationml/2006/main">
  <p:tag name="TIMING" val="|11.6|3.4|1.4"/>
</p:tagLst>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Presentation2" id="{5E50F2B1-62C1-F44C-AD41-DE99345C6A7B}" vid="{CA546067-294F-2245-9F95-F9F8A70C13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3714CF6683E8041AFD1C5610185BCF7" ma:contentTypeVersion="4" ma:contentTypeDescription="Create a new document." ma:contentTypeScope="" ma:versionID="e6a0ab1c66ba849729ef872f4ca7f797">
  <xsd:schema xmlns:xsd="http://www.w3.org/2001/XMLSchema" xmlns:xs="http://www.w3.org/2001/XMLSchema" xmlns:p="http://schemas.microsoft.com/office/2006/metadata/properties" xmlns:ns2="4724af67-6ca7-4004-8ba4-af13d9fc8dce" xmlns:ns3="7741d717-973a-4876-bbd8-8b1348132c55" targetNamespace="http://schemas.microsoft.com/office/2006/metadata/properties" ma:root="true" ma:fieldsID="a37093aaae4d0666abf1e656a4164c58" ns2:_="" ns3:_="">
    <xsd:import namespace="4724af67-6ca7-4004-8ba4-af13d9fc8dce"/>
    <xsd:import namespace="7741d717-973a-4876-bbd8-8b1348132c5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24af67-6ca7-4004-8ba4-af13d9fc8dc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741d717-973a-4876-bbd8-8b1348132c5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505CEC-A02A-40A9-925B-45E60DE5E51C}">
  <ds:schemaRefs>
    <ds:schemaRef ds:uri="http://schemas.microsoft.com/sharepoint/v3/contenttype/forms"/>
  </ds:schemaRefs>
</ds:datastoreItem>
</file>

<file path=customXml/itemProps2.xml><?xml version="1.0" encoding="utf-8"?>
<ds:datastoreItem xmlns:ds="http://schemas.openxmlformats.org/officeDocument/2006/customXml" ds:itemID="{208C6197-69F6-46EC-9147-C0F969F7BD2C}">
  <ds:schemaRefs>
    <ds:schemaRef ds:uri="http://purl.org/dc/terms/"/>
    <ds:schemaRef ds:uri="http://purl.org/dc/elements/1.1/"/>
    <ds:schemaRef ds:uri="http://purl.org/dc/dcmitype/"/>
    <ds:schemaRef ds:uri="http://schemas.microsoft.com/office/2006/documentManagement/types"/>
    <ds:schemaRef ds:uri="http://schemas.microsoft.com/office/2006/metadata/properties"/>
    <ds:schemaRef ds:uri="7741d717-973a-4876-bbd8-8b1348132c55"/>
    <ds:schemaRef ds:uri="http://schemas.microsoft.com/office/infopath/2007/PartnerControls"/>
    <ds:schemaRef ds:uri="http://schemas.openxmlformats.org/package/2006/metadata/core-properties"/>
    <ds:schemaRef ds:uri="4724af67-6ca7-4004-8ba4-af13d9fc8dce"/>
    <ds:schemaRef ds:uri="http://www.w3.org/XML/1998/namespace"/>
  </ds:schemaRefs>
</ds:datastoreItem>
</file>

<file path=customXml/itemProps3.xml><?xml version="1.0" encoding="utf-8"?>
<ds:datastoreItem xmlns:ds="http://schemas.openxmlformats.org/officeDocument/2006/customXml" ds:itemID="{A0BA6D4C-91F0-4160-B211-4A7E8A8FBC30}">
  <ds:schemaRefs>
    <ds:schemaRef ds:uri="4724af67-6ca7-4004-8ba4-af13d9fc8dce"/>
    <ds:schemaRef ds:uri="7741d717-973a-4876-bbd8-8b1348132c5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White Template</Template>
  <TotalTime>159</TotalTime>
  <Words>1902</Words>
  <Application>Microsoft Office PowerPoint</Application>
  <PresentationFormat>Widescreen</PresentationFormat>
  <Paragraphs>277</Paragraphs>
  <Slides>25</Slides>
  <Notes>25</Notes>
  <HiddenSlides>0</HiddenSlides>
  <MMClips>25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Cambria Math</vt:lpstr>
      <vt:lpstr>Consolas</vt:lpstr>
      <vt:lpstr>Segoe UI</vt:lpstr>
      <vt:lpstr>Segoe UI Semibold</vt:lpstr>
      <vt:lpstr>Times New Roman</vt:lpstr>
      <vt:lpstr>Wingdings</vt:lpstr>
      <vt:lpstr>White Template</vt:lpstr>
      <vt:lpstr>Semi-supervised 3D Object Detection via Temporal Graph Neural Networks</vt:lpstr>
      <vt:lpstr>3D Object Detection</vt:lpstr>
      <vt:lpstr>3D Object Detection</vt:lpstr>
      <vt:lpstr>3D Object Detection</vt:lpstr>
      <vt:lpstr>3D Object Detection</vt:lpstr>
      <vt:lpstr>Method: Overview</vt:lpstr>
      <vt:lpstr>Method: Overview</vt:lpstr>
      <vt:lpstr>Method: Overview</vt:lpstr>
      <vt:lpstr>Method: Overview</vt:lpstr>
      <vt:lpstr>Method: Overview</vt:lpstr>
      <vt:lpstr>Teacher Network: Temporal Graph Neural Networks</vt:lpstr>
      <vt:lpstr>Teacher Network: Temporal Graph Neural Networks</vt:lpstr>
      <vt:lpstr>Method: Overview</vt:lpstr>
      <vt:lpstr>Teacher Network: Graph Augmentation</vt:lpstr>
      <vt:lpstr>Calibrate teacher’s prediction –  isotonic regression [1]</vt:lpstr>
      <vt:lpstr>Uncertainty-weighting</vt:lpstr>
      <vt:lpstr>Gradually Semi-supervised Training</vt:lpstr>
      <vt:lpstr>Experiment Setups</vt:lpstr>
      <vt:lpstr>Results: Baselines</vt:lpstr>
      <vt:lpstr>Results: Ablation</vt:lpstr>
      <vt:lpstr>Results: Qualitative</vt:lpstr>
      <vt:lpstr>Results: Qualitative</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Event name or  presentation title</dc:title>
  <dc:subject/>
  <dc:creator>Xin Wang</dc:creator>
  <cp:keywords/>
  <dc:description/>
  <cp:lastModifiedBy>Jianren Wang</cp:lastModifiedBy>
  <cp:revision>6</cp:revision>
  <dcterms:created xsi:type="dcterms:W3CDTF">2021-09-26T01:03:26Z</dcterms:created>
  <dcterms:modified xsi:type="dcterms:W3CDTF">2022-02-14T20:04:34Z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0x01010013714CF6683E8041AFD1C5610185BCF7</vt:lpwstr>
  </property>
</Properties>
</file>